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" ContentType="image/ti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9"/>
  </p:notesMasterIdLst>
  <p:handoutMasterIdLst>
    <p:handoutMasterId r:id="rId20"/>
  </p:handoutMasterIdLst>
  <p:sldIdLst>
    <p:sldId id="314" r:id="rId2"/>
    <p:sldId id="561" r:id="rId3"/>
    <p:sldId id="556" r:id="rId4"/>
    <p:sldId id="508" r:id="rId5"/>
    <p:sldId id="582" r:id="rId6"/>
    <p:sldId id="562" r:id="rId7"/>
    <p:sldId id="581" r:id="rId8"/>
    <p:sldId id="568" r:id="rId9"/>
    <p:sldId id="564" r:id="rId10"/>
    <p:sldId id="516" r:id="rId11"/>
    <p:sldId id="565" r:id="rId12"/>
    <p:sldId id="583" r:id="rId13"/>
    <p:sldId id="518" r:id="rId14"/>
    <p:sldId id="550" r:id="rId15"/>
    <p:sldId id="549" r:id="rId16"/>
    <p:sldId id="528" r:id="rId17"/>
    <p:sldId id="567" r:id="rId18"/>
  </p:sldIdLst>
  <p:sldSz cx="9144000" cy="6858000" type="screen4x3"/>
  <p:notesSz cx="6950075" cy="9236075"/>
  <p:defaultTextStyle>
    <a:lvl1pPr defTabSz="457200">
      <a:defRPr>
        <a:solidFill>
          <a:srgbClr val="1D1D1D"/>
        </a:solidFill>
        <a:latin typeface="Calibri"/>
        <a:ea typeface="Calibri"/>
        <a:cs typeface="Calibri"/>
        <a:sym typeface="Calibri"/>
      </a:defRPr>
    </a:lvl1pPr>
    <a:lvl2pPr indent="457200" defTabSz="457200">
      <a:defRPr>
        <a:solidFill>
          <a:srgbClr val="1D1D1D"/>
        </a:solidFill>
        <a:latin typeface="Calibri"/>
        <a:ea typeface="Calibri"/>
        <a:cs typeface="Calibri"/>
        <a:sym typeface="Calibri"/>
      </a:defRPr>
    </a:lvl2pPr>
    <a:lvl3pPr indent="914400" defTabSz="457200">
      <a:defRPr>
        <a:solidFill>
          <a:srgbClr val="1D1D1D"/>
        </a:solidFill>
        <a:latin typeface="Calibri"/>
        <a:ea typeface="Calibri"/>
        <a:cs typeface="Calibri"/>
        <a:sym typeface="Calibri"/>
      </a:defRPr>
    </a:lvl3pPr>
    <a:lvl4pPr indent="1371600" defTabSz="457200">
      <a:defRPr>
        <a:solidFill>
          <a:srgbClr val="1D1D1D"/>
        </a:solidFill>
        <a:latin typeface="Calibri"/>
        <a:ea typeface="Calibri"/>
        <a:cs typeface="Calibri"/>
        <a:sym typeface="Calibri"/>
      </a:defRPr>
    </a:lvl4pPr>
    <a:lvl5pPr indent="1828800" defTabSz="457200">
      <a:defRPr>
        <a:solidFill>
          <a:srgbClr val="1D1D1D"/>
        </a:solidFill>
        <a:latin typeface="Calibri"/>
        <a:ea typeface="Calibri"/>
        <a:cs typeface="Calibri"/>
        <a:sym typeface="Calibri"/>
      </a:defRPr>
    </a:lvl5pPr>
    <a:lvl6pPr indent="2286000" defTabSz="457200">
      <a:defRPr>
        <a:solidFill>
          <a:srgbClr val="1D1D1D"/>
        </a:solidFill>
        <a:latin typeface="Calibri"/>
        <a:ea typeface="Calibri"/>
        <a:cs typeface="Calibri"/>
        <a:sym typeface="Calibri"/>
      </a:defRPr>
    </a:lvl6pPr>
    <a:lvl7pPr indent="2743200" defTabSz="457200">
      <a:defRPr>
        <a:solidFill>
          <a:srgbClr val="1D1D1D"/>
        </a:solidFill>
        <a:latin typeface="Calibri"/>
        <a:ea typeface="Calibri"/>
        <a:cs typeface="Calibri"/>
        <a:sym typeface="Calibri"/>
      </a:defRPr>
    </a:lvl7pPr>
    <a:lvl8pPr indent="3200400" defTabSz="457200">
      <a:defRPr>
        <a:solidFill>
          <a:srgbClr val="1D1D1D"/>
        </a:solidFill>
        <a:latin typeface="Calibri"/>
        <a:ea typeface="Calibri"/>
        <a:cs typeface="Calibri"/>
        <a:sym typeface="Calibri"/>
      </a:defRPr>
    </a:lvl8pPr>
    <a:lvl9pPr indent="3657600" defTabSz="457200">
      <a:defRPr>
        <a:solidFill>
          <a:srgbClr val="1D1D1D"/>
        </a:solidFill>
        <a:latin typeface="Calibri"/>
        <a:ea typeface="Calibri"/>
        <a:cs typeface="Calibri"/>
        <a:sym typeface="Calibri"/>
      </a:defRPr>
    </a:lvl9pPr>
  </p:defaultTextStyle>
  <p:extLst>
    <p:ext uri="{EFAFB233-063F-42B5-8137-9DF3F51BA10A}">
      <p15:sldGuideLst xmlns:p15="http://schemas.microsoft.com/office/powerpoint/2012/main">
        <p15:guide id="1" orient="horz" pos="2089">
          <p15:clr>
            <a:srgbClr val="A4A3A4"/>
          </p15:clr>
        </p15:guide>
        <p15:guide id="2" orient="horz" pos="1448">
          <p15:clr>
            <a:srgbClr val="A4A3A4"/>
          </p15:clr>
        </p15:guide>
        <p15:guide id="3" orient="horz" pos="3488">
          <p15:clr>
            <a:srgbClr val="A4A3A4"/>
          </p15:clr>
        </p15:guide>
        <p15:guide id="4" orient="horz" pos="1011">
          <p15:clr>
            <a:srgbClr val="A4A3A4"/>
          </p15:clr>
        </p15:guide>
        <p15:guide id="5" pos="2880">
          <p15:clr>
            <a:srgbClr val="A4A3A4"/>
          </p15:clr>
        </p15:guide>
        <p15:guide id="6" pos="5622">
          <p15:clr>
            <a:srgbClr val="A4A3A4"/>
          </p15:clr>
        </p15:guide>
        <p15:guide id="7" pos="145">
          <p15:clr>
            <a:srgbClr val="A4A3A4"/>
          </p15:clr>
        </p15:guide>
        <p15:guide id="8" pos="4326">
          <p15:clr>
            <a:srgbClr val="A4A3A4"/>
          </p15:clr>
        </p15:guide>
        <p15:guide id="9" pos="1446">
          <p15:clr>
            <a:srgbClr val="A4A3A4"/>
          </p15:clr>
        </p15:guide>
        <p15:guide id="10" pos="198">
          <p15:clr>
            <a:srgbClr val="A4A3A4"/>
          </p15:clr>
        </p15:guide>
        <p15:guide id="11" pos="2962">
          <p15:clr>
            <a:srgbClr val="A4A3A4"/>
          </p15:clr>
        </p15:guide>
        <p15:guide id="12" pos="99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ry Thibonnier" initials="MT" lastIdx="15" clrIdx="0">
    <p:extLst>
      <p:ext uri="{19B8F6BF-5375-455C-9EA6-DF929625EA0E}">
        <p15:presenceInfo xmlns:p15="http://schemas.microsoft.com/office/powerpoint/2012/main" userId="833df1e38779b65c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D5A6B"/>
    <a:srgbClr val="FFFFFF"/>
    <a:srgbClr val="000000"/>
    <a:srgbClr val="0F5A6B"/>
    <a:srgbClr val="6E6E6E"/>
    <a:srgbClr val="707070"/>
    <a:srgbClr val="B8712A"/>
    <a:srgbClr val="1795B6"/>
    <a:srgbClr val="008F41"/>
    <a:srgbClr val="D3F1F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n" i="on">
        <a:font>
          <a:latin typeface="Calibri"/>
          <a:ea typeface="Calibri"/>
          <a:cs typeface="Calibri"/>
        </a:font>
        <a:srgbClr val="1D1D1D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CADCE5"/>
          </a:solidFill>
        </a:fill>
      </a:tcStyle>
    </a:wholeTbl>
    <a:band2H>
      <a:tcTxStyle/>
      <a:tcStyle>
        <a:tcBdr/>
        <a:fill>
          <a:solidFill>
            <a:srgbClr val="E7EEF2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1795B6"/>
          </a:solidFill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1795B6"/>
          </a:solidFill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1795B6"/>
          </a:solidFill>
        </a:fill>
      </a:tcStyle>
    </a:firstRow>
  </a:tblStyle>
  <a:tblStyle styleId="{C7B018BB-80A7-4F77-B60F-C8B233D01FF8}" styleName="">
    <a:tblBg/>
    <a:wholeTbl>
      <a:tcTxStyle b="on" i="on">
        <a:font>
          <a:latin typeface="Calibri"/>
          <a:ea typeface="Calibri"/>
          <a:cs typeface="Calibri"/>
        </a:font>
        <a:srgbClr val="1D1D1D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DEE7D0"/>
          </a:solidFill>
        </a:fill>
      </a:tcStyle>
    </a:wholeTbl>
    <a:band2H>
      <a:tcTxStyle/>
      <a:tcStyle>
        <a:tcBdr/>
        <a:fill>
          <a:solidFill>
            <a:srgbClr val="EFF3E9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9BBB59"/>
          </a:solidFill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9BBB59"/>
          </a:solidFill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9BBB59"/>
          </a:solidFill>
        </a:fill>
      </a:tcStyle>
    </a:firstRow>
  </a:tblStyle>
  <a:tblStyle styleId="{EEE7283C-3CF3-47DC-8721-378D4A62B228}" styleName="">
    <a:tblBg/>
    <a:wholeTbl>
      <a:tcTxStyle b="on" i="on">
        <a:font>
          <a:latin typeface="Calibri"/>
          <a:ea typeface="Calibri"/>
          <a:cs typeface="Calibri"/>
        </a:font>
        <a:srgbClr val="1D1D1D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CDCCE"/>
          </a:solidFill>
        </a:fill>
      </a:tcStyle>
    </a:wholeTbl>
    <a:band2H>
      <a:tcTxStyle/>
      <a:tcStyle>
        <a:tcBdr/>
        <a:fill>
          <a:solidFill>
            <a:srgbClr val="FDEEE8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79646"/>
          </a:solidFill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79646"/>
          </a:solidFill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79646"/>
          </a:solidFill>
        </a:fill>
      </a:tcStyle>
    </a:firstRow>
  </a:tblStyle>
  <a:tblStyle styleId="{CF821DB8-F4EB-4A41-A1BA-3FCAFE7338EE}" styleName="">
    <a:tblBg/>
    <a:wholeTbl>
      <a:tcTxStyle b="on" i="on">
        <a:font>
          <a:latin typeface="Calibri"/>
          <a:ea typeface="Calibri"/>
          <a:cs typeface="Calibri"/>
        </a:font>
        <a:srgbClr val="1D1D1D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7E7E7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1795B6"/>
          </a:solidFill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1D1D1D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1D1D1D"/>
              </a:solidFill>
              <a:prstDash val="solid"/>
              <a:bevel/>
            </a:ln>
          </a:top>
          <a:bottom>
            <a:ln w="25400" cap="flat">
              <a:solidFill>
                <a:srgbClr val="1D1D1D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1D1D1D"/>
              </a:solidFill>
              <a:prstDash val="solid"/>
              <a:bevel/>
            </a:ln>
          </a:top>
          <a:bottom>
            <a:ln w="25400" cap="flat">
              <a:solidFill>
                <a:srgbClr val="1D1D1D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1795B6"/>
          </a:solidFill>
        </a:fill>
      </a:tcStyle>
    </a:firstRow>
  </a:tblStyle>
  <a:tblStyle styleId="{33BA23B1-9221-436E-865A-0063620EA4FD}" styleName="">
    <a:tblBg/>
    <a:wholeTbl>
      <a:tcTxStyle b="on" i="on">
        <a:font>
          <a:latin typeface="Calibri"/>
          <a:ea typeface="Calibri"/>
          <a:cs typeface="Calibri"/>
        </a:font>
        <a:srgbClr val="1D1D1D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CBCBCB"/>
          </a:solidFill>
        </a:fill>
      </a:tcStyle>
    </a:wholeTbl>
    <a:band2H>
      <a:tcTxStyle/>
      <a:tcStyle>
        <a:tcBdr/>
        <a:fill>
          <a:solidFill>
            <a:srgbClr val="E7E7E7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1D1D1D"/>
          </a:solidFill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1D1D1D"/>
          </a:solidFill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1D1D1D"/>
          </a:solidFill>
        </a:fill>
      </a:tcStyle>
    </a:firstRow>
  </a:tblStyle>
  <a:tblStyle styleId="{2708684C-4D16-4618-839F-0558EEFCDFE6}" styleName="">
    <a:tblBg/>
    <a:wholeTbl>
      <a:tcTxStyle b="on" i="on">
        <a:font>
          <a:latin typeface="Calibri"/>
          <a:ea typeface="Calibri"/>
          <a:cs typeface="Calibri"/>
        </a:font>
        <a:srgbClr val="1D1D1D"/>
      </a:tcTxStyle>
      <a:tcStyle>
        <a:tcBdr>
          <a:left>
            <a:ln w="12700" cap="flat">
              <a:solidFill>
                <a:srgbClr val="1D1D1D"/>
              </a:solidFill>
              <a:prstDash val="solid"/>
              <a:bevel/>
            </a:ln>
          </a:left>
          <a:right>
            <a:ln w="12700" cap="flat">
              <a:solidFill>
                <a:srgbClr val="1D1D1D"/>
              </a:solidFill>
              <a:prstDash val="solid"/>
              <a:bevel/>
            </a:ln>
          </a:right>
          <a:top>
            <a:ln w="12700" cap="flat">
              <a:solidFill>
                <a:srgbClr val="1D1D1D"/>
              </a:solidFill>
              <a:prstDash val="solid"/>
              <a:bevel/>
            </a:ln>
          </a:top>
          <a:bottom>
            <a:ln w="12700" cap="flat">
              <a:solidFill>
                <a:srgbClr val="1D1D1D"/>
              </a:solidFill>
              <a:prstDash val="solid"/>
              <a:bevel/>
            </a:ln>
          </a:bottom>
          <a:insideH>
            <a:ln w="12700" cap="flat">
              <a:solidFill>
                <a:srgbClr val="1D1D1D"/>
              </a:solidFill>
              <a:prstDash val="solid"/>
              <a:bevel/>
            </a:ln>
          </a:insideH>
          <a:insideV>
            <a:ln w="12700" cap="flat">
              <a:solidFill>
                <a:srgbClr val="1D1D1D"/>
              </a:solidFill>
              <a:prstDash val="solid"/>
              <a:bevel/>
            </a:ln>
          </a:insideV>
        </a:tcBdr>
        <a:fill>
          <a:solidFill>
            <a:srgbClr val="1D1D1D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1D1D1D"/>
      </a:tcTxStyle>
      <a:tcStyle>
        <a:tcBdr>
          <a:left>
            <a:ln w="12700" cap="flat">
              <a:solidFill>
                <a:srgbClr val="1D1D1D"/>
              </a:solidFill>
              <a:prstDash val="solid"/>
              <a:bevel/>
            </a:ln>
          </a:left>
          <a:right>
            <a:ln w="12700" cap="flat">
              <a:solidFill>
                <a:srgbClr val="1D1D1D"/>
              </a:solidFill>
              <a:prstDash val="solid"/>
              <a:bevel/>
            </a:ln>
          </a:right>
          <a:top>
            <a:ln w="12700" cap="flat">
              <a:solidFill>
                <a:srgbClr val="1D1D1D"/>
              </a:solidFill>
              <a:prstDash val="solid"/>
              <a:bevel/>
            </a:ln>
          </a:top>
          <a:bottom>
            <a:ln w="12700" cap="flat">
              <a:solidFill>
                <a:srgbClr val="1D1D1D"/>
              </a:solidFill>
              <a:prstDash val="solid"/>
              <a:bevel/>
            </a:ln>
          </a:bottom>
          <a:insideH>
            <a:ln w="12700" cap="flat">
              <a:solidFill>
                <a:srgbClr val="1D1D1D"/>
              </a:solidFill>
              <a:prstDash val="solid"/>
              <a:bevel/>
            </a:ln>
          </a:insideH>
          <a:insideV>
            <a:ln w="12700" cap="flat">
              <a:solidFill>
                <a:srgbClr val="1D1D1D"/>
              </a:solidFill>
              <a:prstDash val="solid"/>
              <a:bevel/>
            </a:ln>
          </a:insideV>
        </a:tcBdr>
        <a:fill>
          <a:solidFill>
            <a:srgbClr val="1D1D1D">
              <a:alpha val="20000"/>
            </a:srgbClr>
          </a:solidFill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1D1D1D"/>
      </a:tcTxStyle>
      <a:tcStyle>
        <a:tcBdr>
          <a:left>
            <a:ln w="12700" cap="flat">
              <a:solidFill>
                <a:srgbClr val="1D1D1D"/>
              </a:solidFill>
              <a:prstDash val="solid"/>
              <a:bevel/>
            </a:ln>
          </a:left>
          <a:right>
            <a:ln w="12700" cap="flat">
              <a:solidFill>
                <a:srgbClr val="1D1D1D"/>
              </a:solidFill>
              <a:prstDash val="solid"/>
              <a:bevel/>
            </a:ln>
          </a:right>
          <a:top>
            <a:ln w="50800" cap="flat">
              <a:solidFill>
                <a:srgbClr val="1D1D1D"/>
              </a:solidFill>
              <a:prstDash val="solid"/>
              <a:bevel/>
            </a:ln>
          </a:top>
          <a:bottom>
            <a:ln w="12700" cap="flat">
              <a:solidFill>
                <a:srgbClr val="1D1D1D"/>
              </a:solidFill>
              <a:prstDash val="solid"/>
              <a:bevel/>
            </a:ln>
          </a:bottom>
          <a:insideH>
            <a:ln w="12700" cap="flat">
              <a:solidFill>
                <a:srgbClr val="1D1D1D"/>
              </a:solidFill>
              <a:prstDash val="solid"/>
              <a:bevel/>
            </a:ln>
          </a:insideH>
          <a:insideV>
            <a:ln w="12700" cap="flat">
              <a:solidFill>
                <a:srgbClr val="1D1D1D"/>
              </a:solidFill>
              <a:prstDash val="solid"/>
              <a:bevel/>
            </a:ln>
          </a:insideV>
        </a:tcBdr>
        <a:fill>
          <a:noFill/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1D1D1D"/>
      </a:tcTxStyle>
      <a:tcStyle>
        <a:tcBdr>
          <a:left>
            <a:ln w="12700" cap="flat">
              <a:solidFill>
                <a:srgbClr val="1D1D1D"/>
              </a:solidFill>
              <a:prstDash val="solid"/>
              <a:bevel/>
            </a:ln>
          </a:left>
          <a:right>
            <a:ln w="12700" cap="flat">
              <a:solidFill>
                <a:srgbClr val="1D1D1D"/>
              </a:solidFill>
              <a:prstDash val="solid"/>
              <a:bevel/>
            </a:ln>
          </a:right>
          <a:top>
            <a:ln w="12700" cap="flat">
              <a:solidFill>
                <a:srgbClr val="1D1D1D"/>
              </a:solidFill>
              <a:prstDash val="solid"/>
              <a:bevel/>
            </a:ln>
          </a:top>
          <a:bottom>
            <a:ln w="25400" cap="flat">
              <a:solidFill>
                <a:srgbClr val="1D1D1D"/>
              </a:solidFill>
              <a:prstDash val="solid"/>
              <a:bevel/>
            </a:ln>
          </a:bottom>
          <a:insideH>
            <a:ln w="12700" cap="flat">
              <a:solidFill>
                <a:srgbClr val="1D1D1D"/>
              </a:solidFill>
              <a:prstDash val="solid"/>
              <a:bevel/>
            </a:ln>
          </a:insideH>
          <a:insideV>
            <a:ln w="12700" cap="flat">
              <a:solidFill>
                <a:srgbClr val="1D1D1D"/>
              </a:solidFill>
              <a:prstDash val="solid"/>
              <a:bevel/>
            </a:ln>
          </a:insideV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1348"/>
    <p:restoredTop sz="96350" autoAdjust="0"/>
  </p:normalViewPr>
  <p:slideViewPr>
    <p:cSldViewPr snapToGrid="0" snapToObjects="1">
      <p:cViewPr varScale="1">
        <p:scale>
          <a:sx n="110" d="100"/>
          <a:sy n="110" d="100"/>
        </p:scale>
        <p:origin x="184" y="704"/>
      </p:cViewPr>
      <p:guideLst>
        <p:guide orient="horz" pos="2089"/>
        <p:guide orient="horz" pos="1448"/>
        <p:guide orient="horz" pos="3488"/>
        <p:guide orient="horz" pos="1011"/>
        <p:guide pos="2880"/>
        <p:guide pos="5622"/>
        <p:guide pos="145"/>
        <p:guide pos="4326"/>
        <p:guide pos="1446"/>
        <p:guide pos="198"/>
        <p:guide pos="2962"/>
        <p:guide pos="99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notesViewPr>
    <p:cSldViewPr snapToGrid="0" snapToObjects="1">
      <p:cViewPr varScale="1">
        <p:scale>
          <a:sx n="111" d="100"/>
          <a:sy n="111" d="100"/>
        </p:scale>
        <p:origin x="4584" y="21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1488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37000" y="0"/>
            <a:ext cx="3011488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885211-E5D3-2A4A-BA55-271700B85112}" type="datetimeFigureOut">
              <a:rPr lang="en-US" smtClean="0"/>
              <a:t>11/27/23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772525"/>
            <a:ext cx="3011488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37000" y="8772525"/>
            <a:ext cx="3011488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F6D840-CCD7-834D-AC22-DEFE3F5FC79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76688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hape 55"/>
          <p:cNvSpPr>
            <a:spLocks noGrp="1" noRot="1" noChangeAspect="1"/>
          </p:cNvSpPr>
          <p:nvPr>
            <p:ph type="sldImg"/>
          </p:nvPr>
        </p:nvSpPr>
        <p:spPr>
          <a:xfrm>
            <a:off x="1165225" y="692150"/>
            <a:ext cx="4619625" cy="3463925"/>
          </a:xfrm>
          <a:prstGeom prst="rect">
            <a:avLst/>
          </a:prstGeom>
        </p:spPr>
        <p:txBody>
          <a:bodyPr lIns="92492" tIns="46246" rIns="92492" bIns="46246"/>
          <a:lstStyle/>
          <a:p>
            <a:pPr lvl="0"/>
            <a:endParaRPr dirty="0"/>
          </a:p>
        </p:txBody>
      </p:sp>
      <p:sp>
        <p:nvSpPr>
          <p:cNvPr id="56" name="Shape 56"/>
          <p:cNvSpPr>
            <a:spLocks noGrp="1"/>
          </p:cNvSpPr>
          <p:nvPr>
            <p:ph type="body" sz="quarter" idx="1"/>
          </p:nvPr>
        </p:nvSpPr>
        <p:spPr>
          <a:xfrm>
            <a:off x="926677" y="4387136"/>
            <a:ext cx="5096722" cy="4156234"/>
          </a:xfrm>
          <a:prstGeom prst="rect">
            <a:avLst/>
          </a:prstGeom>
        </p:spPr>
        <p:txBody>
          <a:bodyPr lIns="92492" tIns="46246" rIns="92492" bIns="46246"/>
          <a:lstStyle/>
          <a:p>
            <a:pPr lvl="0"/>
            <a:endParaRPr/>
          </a:p>
        </p:txBody>
      </p:sp>
    </p:spTree>
    <p:extLst>
      <p:ext uri="{BB962C8B-B14F-4D97-AF65-F5344CB8AC3E}">
        <p14:creationId xmlns:p14="http://schemas.microsoft.com/office/powerpoint/2010/main" val="1265037215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1pPr>
    <a:lvl2pPr indent="2286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2pPr>
    <a:lvl3pPr indent="4572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3pPr>
    <a:lvl4pPr indent="6858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4pPr>
    <a:lvl5pPr indent="9144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5pPr>
    <a:lvl6pPr indent="11430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6pPr>
    <a:lvl7pPr indent="13716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7pPr>
    <a:lvl8pPr indent="16002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8pPr>
    <a:lvl9pPr indent="18288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4005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Shape 86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 dirty="0"/>
          </a:p>
        </p:txBody>
      </p:sp>
      <p:sp>
        <p:nvSpPr>
          <p:cNvPr id="87" name="Shape 8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12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lvl="0">
              <a:defRPr sz="1800"/>
            </a:pPr>
            <a:r>
              <a:rPr dirty="0"/>
              <a:t>http://themedicalbiochemistrypage.org/adipose-tissue.php</a:t>
            </a:r>
          </a:p>
        </p:txBody>
      </p:sp>
    </p:spTree>
    <p:extLst>
      <p:ext uri="{BB962C8B-B14F-4D97-AF65-F5344CB8AC3E}">
        <p14:creationId xmlns:p14="http://schemas.microsoft.com/office/powerpoint/2010/main" val="4329039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66846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 hasCustomPrompt="1"/>
          </p:nvPr>
        </p:nvSpPr>
        <p:spPr>
          <a:xfrm>
            <a:off x="685800" y="261801"/>
            <a:ext cx="7772400" cy="686221"/>
          </a:xfrm>
          <a:prstGeom prst="rect">
            <a:avLst/>
          </a:prstGeom>
        </p:spPr>
        <p:txBody>
          <a:bodyPr/>
          <a:lstStyle>
            <a:lvl1pPr algn="ctr">
              <a:lnSpc>
                <a:spcPts val="3500"/>
              </a:lnSpc>
              <a:defRPr sz="6600" b="1" baseline="0">
                <a:solidFill>
                  <a:srgbClr val="1795B6"/>
                </a:solidFill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lang="en-US" sz="4800" b="1" dirty="0">
                <a:solidFill>
                  <a:srgbClr val="1795B6"/>
                </a:solidFill>
              </a:rPr>
              <a:t>To Cure Metabolic Diseases</a:t>
            </a:r>
            <a:endParaRPr sz="2400" b="1" dirty="0">
              <a:solidFill>
                <a:srgbClr val="1795B6"/>
              </a:solidFill>
            </a:endParaRPr>
          </a:p>
        </p:txBody>
      </p:sp>
      <p:sp>
        <p:nvSpPr>
          <p:cNvPr id="12" name="Shape 12"/>
          <p:cNvSpPr>
            <a:spLocks noGrp="1"/>
          </p:cNvSpPr>
          <p:nvPr>
            <p:ph type="body" idx="1"/>
          </p:nvPr>
        </p:nvSpPr>
        <p:spPr>
          <a:xfrm>
            <a:off x="1371600" y="3023921"/>
            <a:ext cx="6400800" cy="2053242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None/>
              <a:defRPr sz="2000">
                <a:solidFill>
                  <a:srgbClr val="B8712A"/>
                </a:solidFill>
              </a:defRPr>
            </a:lvl1pPr>
            <a:lvl2pPr marL="0" indent="457200" algn="ctr">
              <a:buSzTx/>
              <a:buNone/>
              <a:defRPr sz="2000">
                <a:solidFill>
                  <a:srgbClr val="B8712A"/>
                </a:solidFill>
              </a:defRPr>
            </a:lvl2pPr>
            <a:lvl3pPr marL="0" indent="914400" algn="ctr">
              <a:buSzTx/>
              <a:buNone/>
              <a:defRPr sz="2000">
                <a:solidFill>
                  <a:srgbClr val="B8712A"/>
                </a:solidFill>
              </a:defRPr>
            </a:lvl3pPr>
            <a:lvl4pPr marL="0" indent="1371600" algn="ctr">
              <a:buSzTx/>
              <a:buNone/>
              <a:defRPr sz="2000">
                <a:solidFill>
                  <a:srgbClr val="B8712A"/>
                </a:solidFill>
              </a:defRPr>
            </a:lvl4pPr>
            <a:lvl5pPr marL="0" indent="1828800" algn="ctr">
              <a:buSzTx/>
              <a:buNone/>
              <a:defRPr sz="2000">
                <a:solidFill>
                  <a:srgbClr val="B8712A"/>
                </a:solidFill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B8712A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B8712A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B8712A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B8712A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B8712A"/>
                </a:solidFill>
              </a:rPr>
              <a:t>Body Level Five</a:t>
            </a:r>
          </a:p>
        </p:txBody>
      </p:sp>
      <p:pic>
        <p:nvPicPr>
          <p:cNvPr id="13" name="image5.png" descr="Title-Line-Top.png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63077"/>
            <a:ext cx="7530749" cy="257696"/>
          </a:xfrm>
          <a:prstGeom prst="rect">
            <a:avLst/>
          </a:prstGeom>
          <a:ln w="12700">
            <a:miter lim="400000"/>
          </a:ln>
        </p:spPr>
      </p:pic>
      <p:pic>
        <p:nvPicPr>
          <p:cNvPr id="14" name="image6.png" descr="Title-Line-Bottom.png"/>
          <p:cNvPicPr/>
          <p:nvPr/>
        </p:nvPicPr>
        <p:blipFill>
          <a:blip r:embed="rId3"/>
          <a:stretch>
            <a:fillRect/>
          </a:stretch>
        </p:blipFill>
        <p:spPr>
          <a:xfrm>
            <a:off x="956994" y="1160056"/>
            <a:ext cx="8187005" cy="29247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>
            <a:spLocks noGrp="1"/>
          </p:cNvSpPr>
          <p:nvPr>
            <p:ph type="body" idx="1"/>
          </p:nvPr>
        </p:nvSpPr>
        <p:spPr>
          <a:xfrm>
            <a:off x="457200" y="1305733"/>
            <a:ext cx="8229600" cy="5257800"/>
          </a:xfrm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  <a:lvl2pPr>
              <a:buBlip>
                <a:blip r:embed="rId2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1D1D1D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1D1D1D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1D1D1D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1D1D1D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1D1D1D"/>
                </a:solidFill>
              </a:rPr>
              <a:t>Body Level Five</a:t>
            </a:r>
          </a:p>
        </p:txBody>
      </p:sp>
      <p:sp>
        <p:nvSpPr>
          <p:cNvPr id="21" name="Shape 2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rPr/>
              <a:t>‹#›</a:t>
            </a:fld>
            <a:endParaRPr dirty="0"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Shape 35"/>
          <p:cNvSpPr>
            <a:spLocks noGrp="1"/>
          </p:cNvSpPr>
          <p:nvPr>
            <p:ph type="title"/>
          </p:nvPr>
        </p:nvSpPr>
        <p:spPr>
          <a:xfrm>
            <a:off x="1574800" y="0"/>
            <a:ext cx="7112000" cy="1307910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Title Text</a:t>
            </a:r>
          </a:p>
        </p:txBody>
      </p:sp>
      <p:sp>
        <p:nvSpPr>
          <p:cNvPr id="36" name="Shape 3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rPr/>
              <a:t>‹#›</a:t>
            </a:fld>
            <a:endParaRPr dirty="0"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  <a:lvl2pPr>
              <a:buBlip>
                <a:blip r:embed="rId2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5311266-1165-6E41-B38B-605FAF8599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69470252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  <a:lvl2pPr>
              <a:buBlip>
                <a:blip r:embed="rId2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5311266-1165-6E41-B38B-605FAF8599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78848785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  <a:lvl2pPr>
              <a:buBlip>
                <a:blip r:embed="rId2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5311266-1165-6E41-B38B-605FAF8599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4679172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1.jpg" descr="AptamiR-Logo.png"/>
          <p:cNvPicPr/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00838" y="6574009"/>
            <a:ext cx="1142323" cy="229883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Shape 7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5257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/>
          <a:lstStyle>
            <a:lvl1pPr>
              <a:buBlip>
                <a:blip r:embed="rId9"/>
              </a:buBlip>
            </a:lvl1pPr>
            <a:lvl2pPr>
              <a:buBlip>
                <a:blip r:embed="rId9"/>
              </a:buBlip>
            </a:lvl2pPr>
            <a:lvl3pPr>
              <a:buBlip>
                <a:blip r:embed="rId9"/>
              </a:buBlip>
            </a:lvl3pPr>
            <a:lvl4pPr>
              <a:buBlip>
                <a:blip r:embed="rId9"/>
              </a:buBlip>
            </a:lvl4pPr>
            <a:lvl5pPr>
              <a:buBlip>
                <a:blip r:embed="rId9"/>
              </a:buBlip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800" dirty="0">
                <a:solidFill>
                  <a:srgbClr val="1D1D1D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800" dirty="0">
                <a:solidFill>
                  <a:srgbClr val="1D1D1D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800" dirty="0">
                <a:solidFill>
                  <a:srgbClr val="1D1D1D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800" dirty="0">
                <a:solidFill>
                  <a:srgbClr val="1D1D1D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800" dirty="0">
                <a:solidFill>
                  <a:srgbClr val="1D1D1D"/>
                </a:solidFill>
              </a:rPr>
              <a:t>Body Level Five</a:t>
            </a:r>
          </a:p>
        </p:txBody>
      </p:sp>
      <p:sp>
        <p:nvSpPr>
          <p:cNvPr id="8" name="Shape 8"/>
          <p:cNvSpPr>
            <a:spLocks noGrp="1"/>
          </p:cNvSpPr>
          <p:nvPr>
            <p:ph type="sldNum" sz="quarter" idx="2"/>
          </p:nvPr>
        </p:nvSpPr>
        <p:spPr>
          <a:xfrm>
            <a:off x="8686816" y="6591887"/>
            <a:ext cx="419085" cy="269241"/>
          </a:xfrm>
          <a:prstGeom prst="rect">
            <a:avLst/>
          </a:prstGeom>
          <a:ln w="12700">
            <a:miter lim="400000"/>
          </a:ln>
        </p:spPr>
        <p:txBody>
          <a:bodyPr lIns="45719" rIns="45719" anchor="ctr">
            <a:spAutoFit/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 lvl="0"/>
            <a:fld id="{86CB4B4D-7CA3-9044-876B-883B54F8677D}" type="slidenum">
              <a:rPr/>
              <a:t>‹#›</a:t>
            </a:fld>
            <a:endParaRPr dirty="0"/>
          </a:p>
        </p:txBody>
      </p:sp>
      <p:sp>
        <p:nvSpPr>
          <p:cNvPr id="12" name="Shape 62"/>
          <p:cNvSpPr txBox="1">
            <a:spLocks/>
          </p:cNvSpPr>
          <p:nvPr userDrawn="1"/>
        </p:nvSpPr>
        <p:spPr>
          <a:xfrm>
            <a:off x="1604309" y="461393"/>
            <a:ext cx="7133783" cy="471393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defTabSz="452627">
              <a:defRPr sz="4356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defTabSz="457200">
              <a:defRPr sz="3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defTabSz="457200">
              <a:defRPr sz="3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defTabSz="457200">
              <a:defRPr sz="3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defTabSz="457200">
              <a:defRPr sz="3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457200" defTabSz="457200">
              <a:defRPr sz="3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914400" defTabSz="457200">
              <a:defRPr sz="3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1371600" defTabSz="457200">
              <a:defRPr sz="3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1828800" defTabSz="457200">
              <a:defRPr sz="3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algn="l">
              <a:defRPr sz="1800" b="0">
                <a:solidFill>
                  <a:srgbClr val="000000"/>
                </a:solidFill>
              </a:defRPr>
            </a:pPr>
            <a:r>
              <a:rPr lang="en-US" sz="2500" dirty="0">
                <a:solidFill>
                  <a:schemeClr val="accent1"/>
                </a:solidFill>
              </a:rPr>
              <a:t> </a:t>
            </a:r>
          </a:p>
        </p:txBody>
      </p:sp>
      <p:cxnSp>
        <p:nvCxnSpPr>
          <p:cNvPr id="13" name="Straight Connector 12"/>
          <p:cNvCxnSpPr>
            <a:cxnSpLocks/>
          </p:cNvCxnSpPr>
          <p:nvPr userDrawn="1"/>
        </p:nvCxnSpPr>
        <p:spPr>
          <a:xfrm>
            <a:off x="0" y="833396"/>
            <a:ext cx="9144000" cy="0"/>
          </a:xfrm>
          <a:prstGeom prst="line">
            <a:avLst/>
          </a:prstGeom>
          <a:ln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4" r:id="rId3"/>
    <p:sldLayoutId id="2147483655" r:id="rId4"/>
    <p:sldLayoutId id="2147483656" r:id="rId5"/>
    <p:sldLayoutId id="2147483657" r:id="rId6"/>
  </p:sldLayoutIdLst>
  <p:transition spd="med"/>
  <p:hf hdr="0" ftr="0" dt="0"/>
  <p:txStyles>
    <p:titleStyle>
      <a:lvl1pPr defTabSz="457200">
        <a:defRPr sz="3200">
          <a:solidFill>
            <a:srgbClr val="FFFFFF"/>
          </a:solidFill>
          <a:latin typeface="Calibri"/>
          <a:ea typeface="Calibri"/>
          <a:cs typeface="Calibri"/>
          <a:sym typeface="Calibri"/>
        </a:defRPr>
      </a:lvl1pPr>
      <a:lvl2pPr defTabSz="457200">
        <a:defRPr sz="3200">
          <a:solidFill>
            <a:srgbClr val="FFFFFF"/>
          </a:solidFill>
          <a:latin typeface="Calibri"/>
          <a:ea typeface="Calibri"/>
          <a:cs typeface="Calibri"/>
          <a:sym typeface="Calibri"/>
        </a:defRPr>
      </a:lvl2pPr>
      <a:lvl3pPr defTabSz="457200">
        <a:defRPr sz="3200">
          <a:solidFill>
            <a:srgbClr val="FFFFFF"/>
          </a:solidFill>
          <a:latin typeface="Calibri"/>
          <a:ea typeface="Calibri"/>
          <a:cs typeface="Calibri"/>
          <a:sym typeface="Calibri"/>
        </a:defRPr>
      </a:lvl3pPr>
      <a:lvl4pPr defTabSz="457200">
        <a:defRPr sz="3200">
          <a:solidFill>
            <a:srgbClr val="FFFFFF"/>
          </a:solidFill>
          <a:latin typeface="Calibri"/>
          <a:ea typeface="Calibri"/>
          <a:cs typeface="Calibri"/>
          <a:sym typeface="Calibri"/>
        </a:defRPr>
      </a:lvl4pPr>
      <a:lvl5pPr defTabSz="457200">
        <a:defRPr sz="3200">
          <a:solidFill>
            <a:srgbClr val="FFFFFF"/>
          </a:solidFill>
          <a:latin typeface="Calibri"/>
          <a:ea typeface="Calibri"/>
          <a:cs typeface="Calibri"/>
          <a:sym typeface="Calibri"/>
        </a:defRPr>
      </a:lvl5pPr>
      <a:lvl6pPr indent="457200" defTabSz="457200">
        <a:defRPr sz="3200">
          <a:solidFill>
            <a:srgbClr val="FFFFFF"/>
          </a:solidFill>
          <a:latin typeface="Calibri"/>
          <a:ea typeface="Calibri"/>
          <a:cs typeface="Calibri"/>
          <a:sym typeface="Calibri"/>
        </a:defRPr>
      </a:lvl6pPr>
      <a:lvl7pPr indent="914400" defTabSz="457200">
        <a:defRPr sz="3200">
          <a:solidFill>
            <a:srgbClr val="FFFFFF"/>
          </a:solidFill>
          <a:latin typeface="Calibri"/>
          <a:ea typeface="Calibri"/>
          <a:cs typeface="Calibri"/>
          <a:sym typeface="Calibri"/>
        </a:defRPr>
      </a:lvl7pPr>
      <a:lvl8pPr indent="1371600" defTabSz="457200">
        <a:defRPr sz="3200">
          <a:solidFill>
            <a:srgbClr val="FFFFFF"/>
          </a:solidFill>
          <a:latin typeface="Calibri"/>
          <a:ea typeface="Calibri"/>
          <a:cs typeface="Calibri"/>
          <a:sym typeface="Calibri"/>
        </a:defRPr>
      </a:lvl8pPr>
      <a:lvl9pPr indent="1828800" defTabSz="457200">
        <a:defRPr sz="3200">
          <a:solidFill>
            <a:srgbClr val="FFFFFF"/>
          </a:solidFill>
          <a:latin typeface="Calibri"/>
          <a:ea typeface="Calibri"/>
          <a:cs typeface="Calibri"/>
          <a:sym typeface="Calibri"/>
        </a:defRPr>
      </a:lvl9pPr>
    </p:titleStyle>
    <p:bodyStyle>
      <a:lvl1pPr marL="228600" indent="-228600" defTabSz="457200">
        <a:spcBef>
          <a:spcPts val="400"/>
        </a:spcBef>
        <a:buSzPct val="70000"/>
        <a:buBlip>
          <a:blip r:embed="rId9"/>
        </a:buBlip>
        <a:defRPr sz="2800">
          <a:solidFill>
            <a:srgbClr val="1D1D1D"/>
          </a:solidFill>
          <a:latin typeface="Calibri"/>
          <a:ea typeface="Calibri"/>
          <a:cs typeface="Calibri"/>
          <a:sym typeface="Calibri"/>
        </a:defRPr>
      </a:lvl1pPr>
      <a:lvl2pPr marL="497681" indent="-272256" defTabSz="457200">
        <a:spcBef>
          <a:spcPts val="400"/>
        </a:spcBef>
        <a:buSzPct val="70000"/>
        <a:buBlip>
          <a:blip r:embed="rId9"/>
        </a:buBlip>
        <a:defRPr sz="2800">
          <a:solidFill>
            <a:srgbClr val="1D1D1D"/>
          </a:solidFill>
          <a:latin typeface="Calibri"/>
          <a:ea typeface="Calibri"/>
          <a:cs typeface="Calibri"/>
          <a:sym typeface="Calibri"/>
        </a:defRPr>
      </a:lvl2pPr>
      <a:lvl3pPr marL="719931" indent="-261144" defTabSz="457200">
        <a:spcBef>
          <a:spcPts val="400"/>
        </a:spcBef>
        <a:buSzPct val="70000"/>
        <a:buBlip>
          <a:blip r:embed="rId9"/>
        </a:buBlip>
        <a:defRPr sz="2800">
          <a:solidFill>
            <a:srgbClr val="1D1D1D"/>
          </a:solidFill>
          <a:latin typeface="Calibri"/>
          <a:ea typeface="Calibri"/>
          <a:cs typeface="Calibri"/>
          <a:sym typeface="Calibri"/>
        </a:defRPr>
      </a:lvl3pPr>
      <a:lvl4pPr marL="954881" indent="-272256" defTabSz="457200">
        <a:spcBef>
          <a:spcPts val="400"/>
        </a:spcBef>
        <a:buSzPct val="70000"/>
        <a:buBlip>
          <a:blip r:embed="rId9"/>
        </a:buBlip>
        <a:defRPr sz="2800">
          <a:solidFill>
            <a:srgbClr val="1D1D1D"/>
          </a:solidFill>
          <a:latin typeface="Calibri"/>
          <a:ea typeface="Calibri"/>
          <a:cs typeface="Calibri"/>
          <a:sym typeface="Calibri"/>
        </a:defRPr>
      </a:lvl4pPr>
      <a:lvl5pPr marL="1243806" indent="-327819" defTabSz="457200">
        <a:spcBef>
          <a:spcPts val="400"/>
        </a:spcBef>
        <a:buSzPct val="70000"/>
        <a:buBlip>
          <a:blip r:embed="rId9"/>
        </a:buBlip>
        <a:defRPr sz="2800">
          <a:solidFill>
            <a:srgbClr val="1D1D1D"/>
          </a:solidFill>
          <a:latin typeface="Calibri"/>
          <a:ea typeface="Calibri"/>
          <a:cs typeface="Calibri"/>
          <a:sym typeface="Calibri"/>
        </a:defRPr>
      </a:lvl5pPr>
      <a:lvl6pPr marL="2606039" indent="-320039" defTabSz="457200">
        <a:spcBef>
          <a:spcPts val="400"/>
        </a:spcBef>
        <a:buSzPct val="100000"/>
        <a:buChar char="•"/>
        <a:defRPr sz="2800">
          <a:solidFill>
            <a:srgbClr val="1D1D1D"/>
          </a:solidFill>
          <a:latin typeface="Calibri"/>
          <a:ea typeface="Calibri"/>
          <a:cs typeface="Calibri"/>
          <a:sym typeface="Calibri"/>
        </a:defRPr>
      </a:lvl6pPr>
      <a:lvl7pPr marL="3063239" indent="-320039" defTabSz="457200">
        <a:spcBef>
          <a:spcPts val="400"/>
        </a:spcBef>
        <a:buSzPct val="100000"/>
        <a:buChar char="•"/>
        <a:defRPr sz="2800">
          <a:solidFill>
            <a:srgbClr val="1D1D1D"/>
          </a:solidFill>
          <a:latin typeface="Calibri"/>
          <a:ea typeface="Calibri"/>
          <a:cs typeface="Calibri"/>
          <a:sym typeface="Calibri"/>
        </a:defRPr>
      </a:lvl7pPr>
      <a:lvl8pPr marL="3520440" indent="-320040" defTabSz="457200">
        <a:spcBef>
          <a:spcPts val="400"/>
        </a:spcBef>
        <a:buSzPct val="100000"/>
        <a:buChar char="•"/>
        <a:defRPr sz="2800">
          <a:solidFill>
            <a:srgbClr val="1D1D1D"/>
          </a:solidFill>
          <a:latin typeface="Calibri"/>
          <a:ea typeface="Calibri"/>
          <a:cs typeface="Calibri"/>
          <a:sym typeface="Calibri"/>
        </a:defRPr>
      </a:lvl8pPr>
      <a:lvl9pPr marL="3977640" indent="-320040" defTabSz="457200">
        <a:spcBef>
          <a:spcPts val="400"/>
        </a:spcBef>
        <a:buSzPct val="100000"/>
        <a:buChar char="•"/>
        <a:defRPr sz="2800">
          <a:solidFill>
            <a:srgbClr val="1D1D1D"/>
          </a:solidFill>
          <a:latin typeface="Calibri"/>
          <a:ea typeface="Calibri"/>
          <a:cs typeface="Calibri"/>
          <a:sym typeface="Calibri"/>
        </a:defRPr>
      </a:lvl9pPr>
    </p:bodyStyle>
    <p:otherStyle>
      <a:lvl1pPr algn="r" defTabSz="457200">
        <a:defRPr sz="1200">
          <a:solidFill>
            <a:schemeClr val="tx1"/>
          </a:solidFill>
          <a:latin typeface="+mn-lt"/>
          <a:ea typeface="+mn-ea"/>
          <a:cs typeface="+mn-cs"/>
          <a:sym typeface="Calibri"/>
        </a:defRPr>
      </a:lvl1pPr>
      <a:lvl2pPr indent="457200" algn="r" defTabSz="457200">
        <a:defRPr sz="1200">
          <a:solidFill>
            <a:schemeClr val="tx1"/>
          </a:solidFill>
          <a:latin typeface="+mn-lt"/>
          <a:ea typeface="+mn-ea"/>
          <a:cs typeface="+mn-cs"/>
          <a:sym typeface="Calibri"/>
        </a:defRPr>
      </a:lvl2pPr>
      <a:lvl3pPr indent="914400" algn="r" defTabSz="457200">
        <a:defRPr sz="1200">
          <a:solidFill>
            <a:schemeClr val="tx1"/>
          </a:solidFill>
          <a:latin typeface="+mn-lt"/>
          <a:ea typeface="+mn-ea"/>
          <a:cs typeface="+mn-cs"/>
          <a:sym typeface="Calibri"/>
        </a:defRPr>
      </a:lvl3pPr>
      <a:lvl4pPr indent="1371600" algn="r" defTabSz="457200">
        <a:defRPr sz="1200">
          <a:solidFill>
            <a:schemeClr val="tx1"/>
          </a:solidFill>
          <a:latin typeface="+mn-lt"/>
          <a:ea typeface="+mn-ea"/>
          <a:cs typeface="+mn-cs"/>
          <a:sym typeface="Calibri"/>
        </a:defRPr>
      </a:lvl4pPr>
      <a:lvl5pPr indent="1828800" algn="r" defTabSz="457200">
        <a:defRPr sz="1200">
          <a:solidFill>
            <a:schemeClr val="tx1"/>
          </a:solidFill>
          <a:latin typeface="+mn-lt"/>
          <a:ea typeface="+mn-ea"/>
          <a:cs typeface="+mn-cs"/>
          <a:sym typeface="Calibri"/>
        </a:defRPr>
      </a:lvl5pPr>
      <a:lvl6pPr indent="2286000" algn="r" defTabSz="457200">
        <a:defRPr sz="1200">
          <a:solidFill>
            <a:schemeClr val="tx1"/>
          </a:solidFill>
          <a:latin typeface="+mn-lt"/>
          <a:ea typeface="+mn-ea"/>
          <a:cs typeface="+mn-cs"/>
          <a:sym typeface="Calibri"/>
        </a:defRPr>
      </a:lvl6pPr>
      <a:lvl7pPr indent="2743200" algn="r" defTabSz="457200">
        <a:defRPr sz="1200">
          <a:solidFill>
            <a:schemeClr val="tx1"/>
          </a:solidFill>
          <a:latin typeface="+mn-lt"/>
          <a:ea typeface="+mn-ea"/>
          <a:cs typeface="+mn-cs"/>
          <a:sym typeface="Calibri"/>
        </a:defRPr>
      </a:lvl7pPr>
      <a:lvl8pPr indent="3200400" algn="r" defTabSz="457200">
        <a:defRPr sz="1200">
          <a:solidFill>
            <a:schemeClr val="tx1"/>
          </a:solidFill>
          <a:latin typeface="+mn-lt"/>
          <a:ea typeface="+mn-ea"/>
          <a:cs typeface="+mn-cs"/>
          <a:sym typeface="Calibri"/>
        </a:defRPr>
      </a:lvl8pPr>
      <a:lvl9pPr indent="3657600" algn="r" defTabSz="457200">
        <a:defRPr sz="1200">
          <a:solidFill>
            <a:schemeClr val="tx1"/>
          </a:solidFill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olipass.com/front/eng/competitive/pipeline.do" TargetMode="Externa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www.ncbi.nlm.nih.gov/pubmed/29687890" TargetMode="External"/><Relationship Id="rId5" Type="http://schemas.openxmlformats.org/officeDocument/2006/relationships/hyperlink" Target="https://www.ncbi.nlm.nih.gov/pubmed/27090938" TargetMode="External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cbi.nlm.nih.gov/pubmed/35710299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s://www.ccb.uni-saarland.de/tissueatlas2" TargetMode="Externa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tif"/><Relationship Id="rId4" Type="http://schemas.openxmlformats.org/officeDocument/2006/relationships/image" Target="../media/image13.t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>
            <a:spLocks noGrp="1"/>
          </p:cNvSpPr>
          <p:nvPr>
            <p:ph type="title"/>
          </p:nvPr>
        </p:nvSpPr>
        <p:spPr>
          <a:xfrm>
            <a:off x="-4062" y="5591503"/>
            <a:ext cx="9144000" cy="868494"/>
          </a:xfrm>
          <a:prstGeom prst="rect">
            <a:avLst/>
          </a:prstGeom>
        </p:spPr>
        <p:txBody>
          <a:bodyPr lIns="0" tIns="0" rIns="0" bIns="0">
            <a:normAutofit fontScale="90000"/>
          </a:bodyPr>
          <a:lstStyle/>
          <a:p>
            <a:pPr lvl="0">
              <a:lnSpc>
                <a:spcPct val="100000"/>
              </a:lnSpc>
              <a:defRPr sz="1800" b="0">
                <a:solidFill>
                  <a:srgbClr val="000000"/>
                </a:solidFill>
              </a:defRPr>
            </a:pPr>
            <a:r>
              <a:rPr lang="en-US" sz="2400" dirty="0">
                <a:solidFill>
                  <a:srgbClr val="0F5A6B"/>
                </a:solidFill>
              </a:rPr>
              <a:t>7</a:t>
            </a:r>
            <a:r>
              <a:rPr lang="en-US" sz="2400" baseline="30000" dirty="0">
                <a:solidFill>
                  <a:srgbClr val="0F5A6B"/>
                </a:solidFill>
              </a:rPr>
              <a:t>th</a:t>
            </a:r>
            <a:r>
              <a:rPr lang="en-US" sz="2400" dirty="0">
                <a:solidFill>
                  <a:srgbClr val="0F5A6B"/>
                </a:solidFill>
              </a:rPr>
              <a:t> Obesity &amp; NASH Drug Development Summit</a:t>
            </a:r>
            <a:br>
              <a:rPr lang="en-US" sz="3200" dirty="0">
                <a:solidFill>
                  <a:srgbClr val="1795B6"/>
                </a:solidFill>
              </a:rPr>
            </a:br>
            <a:r>
              <a:rPr lang="en-US" sz="2000" i="1" dirty="0">
                <a:solidFill>
                  <a:srgbClr val="0F5A6B"/>
                </a:solidFill>
              </a:rPr>
              <a:t>Marc Thibonnier, M.D., M.Sc.</a:t>
            </a:r>
            <a:br>
              <a:rPr lang="en-US" sz="2000" i="1" dirty="0">
                <a:solidFill>
                  <a:srgbClr val="0F5A6B"/>
                </a:solidFill>
              </a:rPr>
            </a:br>
            <a:r>
              <a:rPr lang="en-US" sz="2000" i="1" dirty="0">
                <a:solidFill>
                  <a:srgbClr val="0F5A6B"/>
                </a:solidFill>
              </a:rPr>
              <a:t>Founder &amp; President</a:t>
            </a:r>
            <a:br>
              <a:rPr lang="en-US" sz="2000" i="1" dirty="0">
                <a:solidFill>
                  <a:srgbClr val="0F5A6B"/>
                </a:solidFill>
              </a:rPr>
            </a:br>
            <a:r>
              <a:rPr lang="en-US" sz="2000" i="1" dirty="0">
                <a:solidFill>
                  <a:srgbClr val="0F5A6B"/>
                </a:solidFill>
              </a:rPr>
              <a:t>mthibonnier@aptamir.com</a:t>
            </a:r>
            <a:br>
              <a:rPr lang="en-US" sz="2000" dirty="0">
                <a:solidFill>
                  <a:srgbClr val="0F5A6B"/>
                </a:solidFill>
              </a:rPr>
            </a:br>
            <a:br>
              <a:rPr lang="en-US" sz="2000" b="1" dirty="0">
                <a:solidFill>
                  <a:srgbClr val="0F5A6B"/>
                </a:solidFill>
              </a:rPr>
            </a:br>
            <a:br>
              <a:rPr lang="en-US" sz="2000" b="1" dirty="0">
                <a:solidFill>
                  <a:srgbClr val="0F5A6B"/>
                </a:solidFill>
              </a:rPr>
            </a:br>
            <a:br>
              <a:rPr lang="en-US" sz="2000" b="1" dirty="0">
                <a:solidFill>
                  <a:srgbClr val="0F5A6B"/>
                </a:solidFill>
              </a:rPr>
            </a:br>
            <a:br>
              <a:rPr lang="en-US" sz="2000" b="1" dirty="0">
                <a:solidFill>
                  <a:srgbClr val="0F5A6B"/>
                </a:solidFill>
              </a:rPr>
            </a:br>
            <a:br>
              <a:rPr lang="en-US" sz="2000" b="1" dirty="0">
                <a:solidFill>
                  <a:srgbClr val="0F5A6B"/>
                </a:solidFill>
              </a:rPr>
            </a:br>
            <a:endParaRPr lang="en-US" sz="1700" i="1" dirty="0">
              <a:solidFill>
                <a:schemeClr val="tx1"/>
              </a:solidFill>
            </a:endParaRPr>
          </a:p>
        </p:txBody>
      </p:sp>
      <p:pic>
        <p:nvPicPr>
          <p:cNvPr id="6" name="image1.jpg" descr="AptamiR-Logo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14155" y="262621"/>
            <a:ext cx="4315690" cy="868494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Shape 59"/>
          <p:cNvSpPr txBox="1">
            <a:spLocks/>
          </p:cNvSpPr>
          <p:nvPr/>
        </p:nvSpPr>
        <p:spPr>
          <a:xfrm>
            <a:off x="7172980" y="6536758"/>
            <a:ext cx="1993900" cy="3387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>
            <a:lvl1pPr marL="0" indent="0" algn="ctr" defTabSz="374904">
              <a:spcBef>
                <a:spcPts val="300"/>
              </a:spcBef>
              <a:buSzTx/>
              <a:buNone/>
              <a:defRPr sz="1640">
                <a:solidFill>
                  <a:srgbClr val="B8712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indent="457200" algn="ctr" defTabSz="457200">
              <a:spcBef>
                <a:spcPts val="400"/>
              </a:spcBef>
              <a:buSzTx/>
              <a:buNone/>
              <a:defRPr sz="2000">
                <a:solidFill>
                  <a:srgbClr val="B8712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indent="914400" algn="ctr" defTabSz="457200">
              <a:spcBef>
                <a:spcPts val="400"/>
              </a:spcBef>
              <a:buSzTx/>
              <a:buNone/>
              <a:defRPr sz="2000">
                <a:solidFill>
                  <a:srgbClr val="B8712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indent="1371600" algn="ctr" defTabSz="457200">
              <a:spcBef>
                <a:spcPts val="400"/>
              </a:spcBef>
              <a:buSzTx/>
              <a:buNone/>
              <a:defRPr sz="2000">
                <a:solidFill>
                  <a:srgbClr val="B8712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indent="1828800" algn="ctr" defTabSz="457200">
              <a:spcBef>
                <a:spcPts val="400"/>
              </a:spcBef>
              <a:buSzTx/>
              <a:buNone/>
              <a:defRPr sz="2000">
                <a:solidFill>
                  <a:srgbClr val="B8712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606039" indent="-320039" defTabSz="457200">
              <a:spcBef>
                <a:spcPts val="400"/>
              </a:spcBef>
              <a:buSzPct val="100000"/>
              <a:buChar char="•"/>
              <a:defRPr sz="2800">
                <a:solidFill>
                  <a:srgbClr val="1D1D1D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063239" indent="-320039" defTabSz="457200">
              <a:spcBef>
                <a:spcPts val="400"/>
              </a:spcBef>
              <a:buSzPct val="100000"/>
              <a:buChar char="•"/>
              <a:defRPr sz="2800">
                <a:solidFill>
                  <a:srgbClr val="1D1D1D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520440" indent="-320040" defTabSz="457200">
              <a:spcBef>
                <a:spcPts val="400"/>
              </a:spcBef>
              <a:buSzPct val="100000"/>
              <a:buChar char="•"/>
              <a:defRPr sz="2800">
                <a:solidFill>
                  <a:srgbClr val="1D1D1D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977640" indent="-320040" defTabSz="457200">
              <a:spcBef>
                <a:spcPts val="400"/>
              </a:spcBef>
              <a:buSzPct val="100000"/>
              <a:buChar char="•"/>
              <a:defRPr sz="2800">
                <a:solidFill>
                  <a:srgbClr val="1D1D1D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>
              <a:defRPr sz="1800">
                <a:solidFill>
                  <a:srgbClr val="000000"/>
                </a:solidFill>
              </a:defRPr>
            </a:pPr>
            <a:r>
              <a:rPr lang="en-US" sz="1500" dirty="0">
                <a:solidFill>
                  <a:srgbClr val="0F5A6B"/>
                </a:solidFill>
              </a:rPr>
              <a:t>November 2023</a:t>
            </a:r>
          </a:p>
          <a:p>
            <a:pPr>
              <a:defRPr sz="1800">
                <a:solidFill>
                  <a:srgbClr val="000000"/>
                </a:solidFill>
              </a:defRPr>
            </a:pPr>
            <a:endParaRPr lang="en-US" sz="1500" dirty="0">
              <a:solidFill>
                <a:srgbClr val="0000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B87FDE1-364F-403F-1B50-519CB69F87EE}"/>
              </a:ext>
            </a:extLst>
          </p:cNvPr>
          <p:cNvSpPr txBox="1"/>
          <p:nvPr/>
        </p:nvSpPr>
        <p:spPr>
          <a:xfrm>
            <a:off x="126124" y="1721305"/>
            <a:ext cx="8755118" cy="2800767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ctr"/>
            <a:r>
              <a:rPr lang="en-US" sz="4400" b="1" dirty="0">
                <a:solidFill>
                  <a:srgbClr val="0F5A6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Criteria for Developing </a:t>
            </a:r>
            <a:br>
              <a:rPr lang="en-US" sz="4400" b="1" dirty="0">
                <a:solidFill>
                  <a:srgbClr val="0F5A6B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4400" b="1" dirty="0">
                <a:solidFill>
                  <a:srgbClr val="0F5A6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en-US" sz="4400" b="1" dirty="0">
                <a:solidFill>
                  <a:srgbClr val="0F5A6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ctive </a:t>
            </a:r>
            <a:r>
              <a:rPr lang="en-US" sz="4400" b="1" dirty="0">
                <a:solidFill>
                  <a:srgbClr val="0D5A6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Cellular</a:t>
            </a:r>
            <a:r>
              <a:rPr lang="en-US" sz="4400" b="1" dirty="0">
                <a:solidFill>
                  <a:srgbClr val="0F5A6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Targeting MicroRNAs </a:t>
            </a:r>
            <a:br>
              <a:rPr lang="en-US" sz="4400" b="1" dirty="0">
                <a:solidFill>
                  <a:srgbClr val="0F5A6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4400" b="1" dirty="0">
                <a:solidFill>
                  <a:srgbClr val="0F5A6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Oligonucleotide Therapeutics </a:t>
            </a:r>
            <a:br>
              <a:rPr lang="en-US" sz="4400" b="1" dirty="0">
                <a:solidFill>
                  <a:srgbClr val="0F5A6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4400" b="1" dirty="0">
                <a:solidFill>
                  <a:srgbClr val="0F5A6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 Cure Cardio-Metabolic Pandemics</a:t>
            </a:r>
            <a:endParaRPr lang="en-US" sz="4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334844"/>
      </p:ext>
    </p:extLst>
  </p:cSld>
  <p:clrMapOvr>
    <a:masterClrMapping/>
  </p:clrMapOvr>
  <p:transition spd="med" advTm="19802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54D20D7A-9AF9-394F-AA02-81C2F94AB05E}"/>
              </a:ext>
            </a:extLst>
          </p:cNvPr>
          <p:cNvGrpSpPr/>
          <p:nvPr/>
        </p:nvGrpSpPr>
        <p:grpSpPr>
          <a:xfrm>
            <a:off x="6716302" y="1137911"/>
            <a:ext cx="2234060" cy="1801223"/>
            <a:chOff x="942599" y="1857906"/>
            <a:chExt cx="1995543" cy="1659337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BCFA86DE-4629-6B4B-8A07-103620E27FD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42599" y="1857906"/>
              <a:ext cx="991252" cy="1412315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29FE8D69-CF34-F54F-A6A1-4997B85F6B6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61844" y="2104928"/>
              <a:ext cx="976298" cy="1412315"/>
            </a:xfrm>
            <a:prstGeom prst="rect">
              <a:avLst/>
            </a:prstGeom>
          </p:spPr>
        </p:pic>
      </p:grpSp>
      <p:sp>
        <p:nvSpPr>
          <p:cNvPr id="174" name="Shape 134"/>
          <p:cNvSpPr txBox="1">
            <a:spLocks noGrp="1"/>
          </p:cNvSpPr>
          <p:nvPr>
            <p:ph type="body" idx="1"/>
          </p:nvPr>
        </p:nvSpPr>
        <p:spPr>
          <a:xfrm>
            <a:off x="193638" y="984728"/>
            <a:ext cx="6657958" cy="2010399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0" indent="0" defTabSz="370331">
              <a:lnSpc>
                <a:spcPct val="81000"/>
              </a:lnSpc>
              <a:spcBef>
                <a:spcPts val="300"/>
              </a:spcBef>
              <a:buSzTx/>
              <a:buNone/>
              <a:defRPr sz="1296"/>
            </a:pPr>
            <a:endParaRPr dirty="0"/>
          </a:p>
          <a:p>
            <a:pPr marL="0" indent="0" defTabSz="370331">
              <a:spcBef>
                <a:spcPts val="0"/>
              </a:spcBef>
              <a:buNone/>
              <a:defRPr sz="1782">
                <a:solidFill>
                  <a:srgbClr val="0F5A6B"/>
                </a:solidFill>
              </a:defRPr>
            </a:pPr>
            <a:r>
              <a:rPr lang="en-US" sz="1600" b="1" dirty="0"/>
              <a:t>The First Generation of ONTs (ASOs, siRNAs &amp; miRNAs) developed by several Biotechnology Companies were found to trigger at supra-therapeutic doses in Non-Human Primates</a:t>
            </a:r>
            <a:r>
              <a:rPr lang="en-US" sz="1600" dirty="0"/>
              <a:t>:</a:t>
            </a:r>
          </a:p>
          <a:p>
            <a:pPr marL="461963" lvl="1" indent="-203200" defTabSz="370331">
              <a:spcBef>
                <a:spcPts val="0"/>
              </a:spcBef>
              <a:defRPr sz="1782">
                <a:solidFill>
                  <a:srgbClr val="0F5A6B"/>
                </a:solidFill>
              </a:defRPr>
            </a:pPr>
            <a:r>
              <a:rPr lang="en-US" sz="1600" dirty="0"/>
              <a:t>Transient activation of blood platelets and of the complement pathway in relation to Phosphorothioate (PS) backbone modifications</a:t>
            </a:r>
          </a:p>
          <a:p>
            <a:pPr marL="461963" lvl="1" indent="-203200" defTabSz="370331">
              <a:spcBef>
                <a:spcPts val="0"/>
              </a:spcBef>
              <a:defRPr sz="1782">
                <a:solidFill>
                  <a:srgbClr val="0F5A6B"/>
                </a:solidFill>
              </a:defRPr>
            </a:pPr>
            <a:r>
              <a:rPr lang="en-US" sz="1600" dirty="0">
                <a:solidFill>
                  <a:srgbClr val="0F5A6B"/>
                </a:solidFill>
              </a:rPr>
              <a:t>Hepatic and renal toxicity in relation to Locked Nucleic Acid (LNA) sugar modifications</a:t>
            </a:r>
            <a:endParaRPr lang="en-US" sz="1600" b="1" dirty="0"/>
          </a:p>
        </p:txBody>
      </p:sp>
      <p:sp>
        <p:nvSpPr>
          <p:cNvPr id="175" name="Slide Number Placeholder 2"/>
          <p:cNvSpPr txBox="1">
            <a:spLocks noGrp="1"/>
          </p:cNvSpPr>
          <p:nvPr>
            <p:ph type="sldNum" sz="quarter" idx="2"/>
          </p:nvPr>
        </p:nvSpPr>
        <p:spPr>
          <a:xfrm>
            <a:off x="8847278" y="6602355"/>
            <a:ext cx="258623" cy="24830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pPr algn="ctr"/>
            <a:fld id="{86CB4B4D-7CA3-9044-876B-883B54F8677D}" type="slidenum">
              <a:rPr sz="1000"/>
              <a:pPr algn="ctr"/>
              <a:t>10</a:t>
            </a:fld>
            <a:endParaRPr sz="1000" dirty="0"/>
          </a:p>
        </p:txBody>
      </p:sp>
      <p:sp>
        <p:nvSpPr>
          <p:cNvPr id="176" name="TextBox 1"/>
          <p:cNvSpPr txBox="1"/>
          <p:nvPr/>
        </p:nvSpPr>
        <p:spPr>
          <a:xfrm>
            <a:off x="0" y="108861"/>
            <a:ext cx="9105901" cy="7078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>
            <a:lvl1pPr algn="ctr">
              <a:defRPr sz="4000" b="1">
                <a:solidFill>
                  <a:srgbClr val="0F5A6B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lang="en-US" dirty="0"/>
              <a:t>Toxicity of the 1</a:t>
            </a:r>
            <a:r>
              <a:rPr lang="en-US" baseline="30000" dirty="0"/>
              <a:t>st </a:t>
            </a:r>
            <a:r>
              <a:rPr lang="en-US" dirty="0"/>
              <a:t>Generation of ONTs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C7CA96A-A4E9-7E49-A78D-46195A0E72B6}"/>
              </a:ext>
            </a:extLst>
          </p:cNvPr>
          <p:cNvSpPr txBox="1"/>
          <p:nvPr/>
        </p:nvSpPr>
        <p:spPr>
          <a:xfrm>
            <a:off x="193638" y="3293707"/>
            <a:ext cx="8653639" cy="28007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indent="-228600" algn="l" defTabSz="370331" rtl="0">
              <a:defRPr sz="1782">
                <a:solidFill>
                  <a:srgbClr val="0F5A6B"/>
                </a:solidFill>
              </a:defRPr>
            </a:pPr>
            <a:r>
              <a:rPr lang="en-US" sz="1600" b="1" dirty="0"/>
              <a:t>Pre-IND toxicology and safety studies </a:t>
            </a:r>
            <a:r>
              <a:rPr lang="en-US" sz="1600" b="1" dirty="0">
                <a:solidFill>
                  <a:srgbClr val="0F5A6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 our first miR-22-3p antagomir APT-110 </a:t>
            </a:r>
            <a:r>
              <a:rPr lang="en-US" sz="1600" dirty="0">
                <a:solidFill>
                  <a:srgbClr val="0F5A6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(a “naked” single stranded 18-mer miR-22-3p antagomir containing PS and LNA modifications, </a:t>
            </a:r>
            <a:r>
              <a:rPr lang="en-US" sz="1600" b="1" i="1" dirty="0">
                <a:solidFill>
                  <a:srgbClr val="0F5A6B"/>
                </a:solidFill>
                <a:latin typeface="Calibri" panose="020F0502020204030204" pitchFamily="34" charset="0"/>
                <a:ea typeface="Times New Roman" charset="0"/>
                <a:cs typeface="Calibri" panose="020F0502020204030204" pitchFamily="34" charset="0"/>
              </a:rPr>
              <a:t>5’-ln5MeC*-lnT*-dT*-mC*-dT*-dT*-ln5MeC*-dA*-dA*-mC*-dT*-lnG*-dG*-ln5MeC*-lnA*-dG*-ln5MeC*-lnT-3’</a:t>
            </a:r>
            <a:r>
              <a:rPr lang="en-US" sz="1600" i="1" dirty="0">
                <a:solidFill>
                  <a:srgbClr val="0F5A6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  <a:r>
              <a:rPr lang="en-US" sz="1600" dirty="0"/>
              <a:t>were completed in mice and non-human primates according to FDA guidance. </a:t>
            </a:r>
          </a:p>
          <a:p>
            <a:pPr marL="461963" lvl="1" indent="-231775" defTabSz="370331">
              <a:buBlip>
                <a:blip r:embed="rId4"/>
              </a:buBlip>
              <a:defRPr sz="1782">
                <a:solidFill>
                  <a:srgbClr val="0F5A6B"/>
                </a:solidFill>
              </a:defRPr>
            </a:pPr>
            <a:r>
              <a:rPr lang="en-US" sz="1600" dirty="0"/>
              <a:t>In mice, APT-110 administered subcutaneously at 15, 60, and 240 mg/kg/dose on Days 1, 3, 5, 8, 15, 22, and 29 was tolerated in vivo and was associated with atrophy of adipose tissues at all dose levels</a:t>
            </a:r>
            <a:endParaRPr lang="en-US" sz="1600" dirty="0">
              <a:solidFill>
                <a:srgbClr val="0F5A6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61963" lvl="1" indent="-231775" defTabSz="370331">
              <a:buBlip>
                <a:blip r:embed="rId4"/>
              </a:buBlip>
              <a:defRPr sz="1782">
                <a:solidFill>
                  <a:srgbClr val="0F5A6B"/>
                </a:solidFill>
              </a:defRPr>
            </a:pPr>
            <a:r>
              <a:rPr lang="en-US" sz="1600" dirty="0"/>
              <a:t>In cynomolgus monkeys, APT-110 was administered subcutaneously at 3.75, 15, 37.5 and 60 mg/kg/dose on Days 1, 3, 5, 8, 15, 22, and 29 of the study. A transient activation of blood platelets and of the complement pathway was observed right after subcutaneous administration of supra-therapeutic doses. Kidney and liver histologic alterations were also noted.</a:t>
            </a:r>
            <a:endParaRPr lang="en-US" sz="1600" dirty="0">
              <a:solidFill>
                <a:srgbClr val="0F5A6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7810479"/>
      </p:ext>
    </p:extLst>
  </p:cSld>
  <p:clrMapOvr>
    <a:masterClrMapping/>
  </p:clrMapOvr>
  <p:transition spd="med" advTm="10742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Slide Number Placeholder 2"/>
          <p:cNvSpPr txBox="1">
            <a:spLocks noGrp="1"/>
          </p:cNvSpPr>
          <p:nvPr>
            <p:ph type="sldNum" sz="quarter" idx="2"/>
          </p:nvPr>
        </p:nvSpPr>
        <p:spPr>
          <a:xfrm>
            <a:off x="8847278" y="6602355"/>
            <a:ext cx="258623" cy="248304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pPr algn="ctr"/>
            <a:fld id="{86CB4B4D-7CA3-9044-876B-883B54F8677D}" type="slidenum">
              <a:rPr sz="1000"/>
              <a:pPr algn="ctr"/>
              <a:t>11</a:t>
            </a:fld>
            <a:endParaRPr sz="1000" dirty="0"/>
          </a:p>
        </p:txBody>
      </p:sp>
      <p:sp>
        <p:nvSpPr>
          <p:cNvPr id="176" name="TextBox 1"/>
          <p:cNvSpPr txBox="1"/>
          <p:nvPr/>
        </p:nvSpPr>
        <p:spPr>
          <a:xfrm>
            <a:off x="-70338" y="47610"/>
            <a:ext cx="9176239" cy="7078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 algn="ctr">
              <a:defRPr sz="4000" b="1">
                <a:solidFill>
                  <a:srgbClr val="0F5A6B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lang="en-US" dirty="0"/>
              <a:t>Peptide Nucleic Acid Backbone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C7CA96A-A4E9-7E49-A78D-46195A0E72B6}"/>
              </a:ext>
            </a:extLst>
          </p:cNvPr>
          <p:cNvSpPr txBox="1"/>
          <p:nvPr/>
        </p:nvSpPr>
        <p:spPr>
          <a:xfrm>
            <a:off x="121316" y="1035955"/>
            <a:ext cx="8886050" cy="123110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defTabSz="370331">
              <a:defRPr sz="1782">
                <a:solidFill>
                  <a:srgbClr val="0F5A6B"/>
                </a:solidFill>
              </a:defRPr>
            </a:pPr>
            <a:r>
              <a:rPr lang="en-US" sz="2000" b="1" dirty="0">
                <a:solidFill>
                  <a:srgbClr val="0F5A6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Our New Generation 2.5 of targeting ONTs was designed to:</a:t>
            </a:r>
          </a:p>
          <a:p>
            <a:pPr marL="212725" lvl="1" indent="0" defTabSz="370331">
              <a:defRPr sz="1782">
                <a:solidFill>
                  <a:srgbClr val="0F5A6B"/>
                </a:solidFill>
              </a:defRPr>
            </a:pPr>
            <a:r>
              <a:rPr lang="en-US" sz="2000" b="1" dirty="0">
                <a:solidFill>
                  <a:srgbClr val="0F5A6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lang="en-US" sz="2000" dirty="0">
                <a:solidFill>
                  <a:srgbClr val="0F5A6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Avoid potential toxicities by replacing PS and LNA modifications by a gamma PNA backbone </a:t>
            </a:r>
            <a:r>
              <a:rPr lang="en-US" sz="2000" b="1" dirty="0">
                <a:solidFill>
                  <a:srgbClr val="0F5A6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2000" b="1" i="1" dirty="0">
                <a:solidFill>
                  <a:srgbClr val="0F5A6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PNAs were </a:t>
            </a:r>
            <a:r>
              <a:rPr lang="en-US" sz="18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discovered by Peter Nielsen and Colleagues in 1991</a:t>
            </a: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 </a:t>
            </a:r>
            <a:endParaRPr lang="en-US" sz="2000" b="1" dirty="0">
              <a:solidFill>
                <a:srgbClr val="0F5A6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12725" lvl="1" indent="0" algn="l" defTabSz="370331">
              <a:defRPr sz="1782">
                <a:solidFill>
                  <a:srgbClr val="0F5A6B"/>
                </a:solidFill>
              </a:defRPr>
            </a:pPr>
            <a:endParaRPr lang="en-US" sz="1400" b="1" kern="100" dirty="0">
              <a:solidFill>
                <a:srgbClr val="0F5A6B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1D749F1-9162-8D6A-CEF2-D2751E7B873F}"/>
              </a:ext>
            </a:extLst>
          </p:cNvPr>
          <p:cNvGrpSpPr/>
          <p:nvPr/>
        </p:nvGrpSpPr>
        <p:grpSpPr>
          <a:xfrm>
            <a:off x="136634" y="2687998"/>
            <a:ext cx="8887684" cy="3215693"/>
            <a:chOff x="136634" y="3205801"/>
            <a:chExt cx="8887684" cy="321569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9AEDAB1-97CB-DE54-43C7-7E84C0F2EA2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6634" y="3205801"/>
              <a:ext cx="4264487" cy="3215693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1E6C553E-6BE6-3BBF-AA3D-E0E9F8221AB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64353" y="3363453"/>
              <a:ext cx="4459965" cy="282458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12053825"/>
      </p:ext>
    </p:extLst>
  </p:cSld>
  <p:clrMapOvr>
    <a:masterClrMapping/>
  </p:clrMapOvr>
  <p:transition spd="med" advTm="10742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Slide Number Placeholder 2"/>
          <p:cNvSpPr txBox="1">
            <a:spLocks noGrp="1"/>
          </p:cNvSpPr>
          <p:nvPr>
            <p:ph type="sldNum" sz="quarter" idx="2"/>
          </p:nvPr>
        </p:nvSpPr>
        <p:spPr>
          <a:xfrm>
            <a:off x="8847278" y="6602355"/>
            <a:ext cx="258623" cy="24830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pPr algn="ctr"/>
            <a:fld id="{86CB4B4D-7CA3-9044-876B-883B54F8677D}" type="slidenum">
              <a:rPr sz="1000"/>
              <a:pPr algn="ctr"/>
              <a:t>12</a:t>
            </a:fld>
            <a:endParaRPr sz="1000" dirty="0"/>
          </a:p>
        </p:txBody>
      </p:sp>
      <p:sp>
        <p:nvSpPr>
          <p:cNvPr id="176" name="TextBox 1"/>
          <p:cNvSpPr txBox="1"/>
          <p:nvPr/>
        </p:nvSpPr>
        <p:spPr>
          <a:xfrm>
            <a:off x="-70338" y="47610"/>
            <a:ext cx="9176239" cy="7078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>
            <a:lvl1pPr algn="ctr">
              <a:defRPr sz="4000" b="1">
                <a:solidFill>
                  <a:srgbClr val="0F5A6B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lang="en-US" dirty="0"/>
              <a:t>Peptide Nucleic Acid Backbone Benefits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C7CA96A-A4E9-7E49-A78D-46195A0E72B6}"/>
              </a:ext>
            </a:extLst>
          </p:cNvPr>
          <p:cNvSpPr txBox="1"/>
          <p:nvPr/>
        </p:nvSpPr>
        <p:spPr>
          <a:xfrm>
            <a:off x="121316" y="827611"/>
            <a:ext cx="8886050" cy="553997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212725" lvl="1" indent="0" defTabSz="370331">
              <a:defRPr sz="1782">
                <a:solidFill>
                  <a:srgbClr val="0F5A6B"/>
                </a:solidFill>
              </a:defRPr>
            </a:pPr>
            <a:r>
              <a:rPr lang="en-US" sz="2000" b="1" dirty="0">
                <a:solidFill>
                  <a:srgbClr val="0F5A6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 </a:t>
            </a:r>
            <a:r>
              <a:rPr lang="en-US" sz="2000" dirty="0">
                <a:solidFill>
                  <a:srgbClr val="0F5A6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Maintain resistance to nucleases and proteases/peptidases</a:t>
            </a:r>
          </a:p>
          <a:p>
            <a:pPr marL="212725" lvl="1" indent="0" defTabSz="370331">
              <a:defRPr sz="1782">
                <a:solidFill>
                  <a:srgbClr val="0F5A6B"/>
                </a:solidFill>
              </a:defRPr>
            </a:pP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4. 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Avoid chirality</a:t>
            </a:r>
          </a:p>
          <a:p>
            <a:pPr marL="212725" lvl="1" indent="0" algn="l" defTabSz="370331">
              <a:defRPr sz="1782">
                <a:solidFill>
                  <a:srgbClr val="0F5A6B"/>
                </a:solidFill>
              </a:defRPr>
            </a:pPr>
            <a:r>
              <a:rPr lang="en-US" sz="2000" b="1" kern="100" dirty="0">
                <a:solidFill>
                  <a:srgbClr val="0F5A6B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5</a:t>
            </a:r>
            <a:r>
              <a:rPr lang="en-US" sz="2000" b="1" kern="100" dirty="0">
                <a:solidFill>
                  <a:srgbClr val="0F5A6B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</a:t>
            </a:r>
            <a:r>
              <a:rPr lang="en-US" sz="2000" kern="100" dirty="0">
                <a:solidFill>
                  <a:srgbClr val="0F5A6B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Limit binding to serum proteins</a:t>
            </a:r>
          </a:p>
          <a:p>
            <a:pPr marL="212725" lvl="1" indent="0" algn="l" defTabSz="370331">
              <a:defRPr sz="1782">
                <a:solidFill>
                  <a:srgbClr val="0F5A6B"/>
                </a:solidFill>
              </a:defRPr>
            </a:pPr>
            <a:r>
              <a:rPr lang="en-US" sz="2000" b="1" kern="100" dirty="0">
                <a:solidFill>
                  <a:srgbClr val="0F5A6B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6</a:t>
            </a:r>
            <a:r>
              <a:rPr lang="en-US" sz="2000" b="1" kern="100" dirty="0">
                <a:solidFill>
                  <a:srgbClr val="0F5A6B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</a:t>
            </a:r>
            <a:r>
              <a:rPr lang="en-US" sz="2000" kern="100" dirty="0">
                <a:solidFill>
                  <a:srgbClr val="0F5A6B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Optimize</a:t>
            </a:r>
            <a:r>
              <a:rPr lang="en-US" sz="2000" kern="100" dirty="0">
                <a:solidFill>
                  <a:srgbClr val="0F5A6B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and </a:t>
            </a:r>
            <a:r>
              <a:rPr lang="en-US" sz="2000" kern="100" dirty="0">
                <a:solidFill>
                  <a:srgbClr val="0F5A6B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simplify chemical synthesis (</a:t>
            </a: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solid-phase peptide synthesis including Machine Learning and Ultrasonication features) </a:t>
            </a:r>
          </a:p>
          <a:p>
            <a:pPr marL="212725" lvl="1" indent="0" algn="l" defTabSz="370331">
              <a:defRPr sz="1782">
                <a:solidFill>
                  <a:srgbClr val="0F5A6B"/>
                </a:solidFill>
              </a:defRPr>
            </a:pPr>
            <a:endParaRPr lang="en-US" sz="2000" kern="100" dirty="0">
              <a:solidFill>
                <a:srgbClr val="0F5A6B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212725" lvl="1" indent="0" algn="ctr" defTabSz="370331">
              <a:defRPr sz="1782">
                <a:solidFill>
                  <a:srgbClr val="0F5A6B"/>
                </a:solidFill>
              </a:defRPr>
            </a:pPr>
            <a:r>
              <a:rPr lang="en-US" sz="2000" b="1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BUT</a:t>
            </a:r>
          </a:p>
          <a:p>
            <a:pPr marL="212725" lvl="1" indent="0" algn="l" defTabSz="370331">
              <a:defRPr sz="1782">
                <a:solidFill>
                  <a:srgbClr val="0F5A6B"/>
                </a:solidFill>
              </a:defRPr>
            </a:pPr>
            <a:endParaRPr lang="en-US" sz="2000" kern="100" dirty="0">
              <a:solidFill>
                <a:srgbClr val="0F5A6B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555625" lvl="1" indent="-342900" algn="l" defTabSz="370331">
              <a:buClr>
                <a:srgbClr val="000000"/>
              </a:buClr>
              <a:buFont typeface="Wingdings" pitchFamily="2" charset="2"/>
              <a:buChar char="Ø"/>
              <a:defRPr sz="1782">
                <a:solidFill>
                  <a:srgbClr val="0F5A6B"/>
                </a:solidFill>
              </a:defRPr>
            </a:pP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therapeutic utility of PNAs was hindered for decades by their own poor cellular permeability and lack of efficient delivery strategies.</a:t>
            </a:r>
            <a:r>
              <a:rPr lang="en-US" sz="20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555625" lvl="1" indent="-342900" algn="l" defTabSz="370331">
              <a:buClr>
                <a:srgbClr val="000000"/>
              </a:buClr>
              <a:buFont typeface="Wingdings" pitchFamily="2" charset="2"/>
              <a:buChar char="Ø"/>
              <a:defRPr sz="1782">
                <a:solidFill>
                  <a:srgbClr val="0F5A6B"/>
                </a:solidFill>
              </a:defRPr>
            </a:pP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ecent advances in delivery strategies of PNAs with nanoparticles, ligands, lipid or peptide conjugates, have opened new avenues to improve their efficacy and safety in vivo</a:t>
            </a:r>
            <a:r>
              <a:rPr lang="en-US" sz="20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555625" lvl="1" indent="-342900" algn="l" defTabSz="370331">
              <a:buClr>
                <a:srgbClr val="000000"/>
              </a:buClr>
              <a:buFont typeface="Wingdings" pitchFamily="2" charset="2"/>
              <a:buChar char="Ø"/>
              <a:defRPr sz="1782">
                <a:solidFill>
                  <a:srgbClr val="0F5A6B"/>
                </a:solidFill>
              </a:defRPr>
            </a:pP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South Korean drug company OliPass has advanced its PNA drug candidate OLP-1002 into clinical development for the treatment of pain and is developing other PNAs for 5 different therapeutic indications 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2000" u="sng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2"/>
              </a:rPr>
              <a:t>https://www.olipass.com/front/eng/competitive/pipeline.do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). </a:t>
            </a:r>
            <a:endParaRPr lang="en-US" sz="2000" kern="100" dirty="0">
              <a:solidFill>
                <a:srgbClr val="0F5A6B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212725" lvl="1" indent="0" algn="l" defTabSz="370331">
              <a:defRPr sz="1782">
                <a:solidFill>
                  <a:srgbClr val="0F5A6B"/>
                </a:solidFill>
              </a:defRPr>
            </a:pPr>
            <a:endParaRPr lang="en-US" sz="1400" b="1" kern="100" dirty="0">
              <a:solidFill>
                <a:srgbClr val="0F5A6B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6296952"/>
      </p:ext>
    </p:extLst>
  </p:cSld>
  <p:clrMapOvr>
    <a:masterClrMapping/>
  </p:clrMapOvr>
  <p:transition spd="med" advTm="10742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Slide Number Placeholder 2"/>
          <p:cNvSpPr txBox="1">
            <a:spLocks noGrp="1"/>
          </p:cNvSpPr>
          <p:nvPr>
            <p:ph type="sldNum" sz="quarter" idx="2"/>
          </p:nvPr>
        </p:nvSpPr>
        <p:spPr>
          <a:xfrm>
            <a:off x="8847278" y="6602355"/>
            <a:ext cx="258623" cy="24830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pPr algn="ctr"/>
            <a:fld id="{86CB4B4D-7CA3-9044-876B-883B54F8677D}" type="slidenum">
              <a:rPr sz="1000"/>
              <a:pPr algn="ctr"/>
              <a:t>13</a:t>
            </a:fld>
            <a:endParaRPr sz="1000" dirty="0"/>
          </a:p>
        </p:txBody>
      </p:sp>
      <p:sp>
        <p:nvSpPr>
          <p:cNvPr id="176" name="TextBox 1"/>
          <p:cNvSpPr txBox="1"/>
          <p:nvPr/>
        </p:nvSpPr>
        <p:spPr>
          <a:xfrm>
            <a:off x="1" y="85531"/>
            <a:ext cx="9113360" cy="7078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>
            <a:lvl1pPr algn="ctr">
              <a:defRPr sz="4000" b="1">
                <a:solidFill>
                  <a:srgbClr val="0F5A6B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lang="en-US" dirty="0"/>
              <a:t>Targeted Delivery of Generation 2.5 ONTs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C7CA96A-A4E9-7E49-A78D-46195A0E72B6}"/>
              </a:ext>
            </a:extLst>
          </p:cNvPr>
          <p:cNvSpPr txBox="1"/>
          <p:nvPr/>
        </p:nvSpPr>
        <p:spPr>
          <a:xfrm>
            <a:off x="193638" y="869903"/>
            <a:ext cx="8730594" cy="252376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indent="-228600" defTabSz="370331">
              <a:buNone/>
              <a:defRPr sz="1782">
                <a:solidFill>
                  <a:srgbClr val="0F5A6B"/>
                </a:solidFill>
              </a:defRPr>
            </a:pPr>
            <a:r>
              <a:rPr lang="en-US" sz="1600" b="1" dirty="0"/>
              <a:t>Selection of the membrane Fatty Acid Translocase (FAT) transporter for active targeted delivery of ONTs to adipocytes and metabolic organs</a:t>
            </a:r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4" indent="-228600" defTabSz="370331">
              <a:buBlip>
                <a:blip r:embed="rId2"/>
              </a:buBlip>
              <a:tabLst>
                <a:tab pos="454025" algn="l"/>
              </a:tabLst>
              <a:defRPr sz="1782">
                <a:solidFill>
                  <a:srgbClr val="0F5A6B"/>
                </a:solidFill>
              </a:defRPr>
            </a:pPr>
            <a:r>
              <a:rPr lang="en-US" sz="1400" dirty="0"/>
              <a:t>The membrane transporter FAT/CD36/SCARB3 is the main route of uptake by adipose tissues of long-chain fatty acids as well as short peptides like Hexarelin, Prohibitin and Thrombospondin Peptide-1</a:t>
            </a:r>
          </a:p>
          <a:p>
            <a:pPr lvl="1" indent="-228600" defTabSz="370331">
              <a:buBlip>
                <a:blip r:embed="rId2"/>
              </a:buBlip>
              <a:tabLst>
                <a:tab pos="454025" algn="l"/>
              </a:tabLst>
              <a:defRPr sz="1782">
                <a:solidFill>
                  <a:srgbClr val="0F5A6B"/>
                </a:solidFill>
              </a:defRPr>
            </a:pPr>
            <a:r>
              <a:rPr lang="en-US" sz="1400" dirty="0"/>
              <a:t>FAT is expressed in cells and tissues sensitive to metabolic dysfunctions, such as adipocytes, hepatocytes, skeletal and cardiac myocytes, pancreatic β-cells, kidney glomeruli and tubules cells, monocytes and macrophages </a:t>
            </a:r>
          </a:p>
          <a:p>
            <a:pPr lvl="1" indent="-228600" defTabSz="370331">
              <a:buBlip>
                <a:blip r:embed="rId2"/>
              </a:buBlip>
              <a:tabLst>
                <a:tab pos="454025" algn="l"/>
              </a:tabLst>
              <a:defRPr sz="1782">
                <a:solidFill>
                  <a:srgbClr val="0F5A6B"/>
                </a:solidFill>
              </a:defRPr>
            </a:pPr>
            <a:r>
              <a:rPr lang="en-US" sz="1400" dirty="0"/>
              <a:t>As the average obese male patient weighs around 200 lbs. with 40% being adipose tissue, there is a huge amount of FAT available at the surface of adipose tissues to transport inside the adipocytes our new generation 2.5 of miR-22-3p antagomirs coupled to a fatty acid or a peptide</a:t>
            </a:r>
          </a:p>
          <a:p>
            <a:pPr lvl="1" indent="-228600" defTabSz="370331">
              <a:buBlip>
                <a:blip r:embed="rId2"/>
              </a:buBlip>
              <a:tabLst>
                <a:tab pos="454025" algn="l"/>
              </a:tabLst>
              <a:defRPr sz="1782">
                <a:solidFill>
                  <a:srgbClr val="0F5A6B"/>
                </a:solidFill>
              </a:defRPr>
            </a:pPr>
            <a:r>
              <a:rPr lang="en-US" sz="1400" dirty="0"/>
              <a:t>Consequently, the effective dose of our generation 2.5 ONTs will be significantly reduced with a greatly improved </a:t>
            </a:r>
          </a:p>
          <a:p>
            <a:pPr lvl="1" indent="-228600" defTabSz="370331">
              <a:tabLst>
                <a:tab pos="454025" algn="l"/>
              </a:tabLst>
              <a:defRPr sz="1782">
                <a:solidFill>
                  <a:srgbClr val="0F5A6B"/>
                </a:solidFill>
              </a:defRPr>
            </a:pPr>
            <a:r>
              <a:rPr lang="en-US" sz="1400" dirty="0"/>
              <a:t>safety and PK/PD profile, especially the mean residence time inside the targeted cells </a:t>
            </a:r>
            <a:endParaRPr lang="en-US" sz="1400" b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BB0C201-5032-3A4A-898C-9CBE1CC209B1}"/>
              </a:ext>
            </a:extLst>
          </p:cNvPr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0533" y="3625362"/>
            <a:ext cx="4034850" cy="272878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0DAA0C8-1181-C84C-B20E-121CEF7174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619" y="3625362"/>
            <a:ext cx="4252740" cy="261566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F7B3C70-CAEE-B24D-B853-695101C25E0D}"/>
              </a:ext>
            </a:extLst>
          </p:cNvPr>
          <p:cNvSpPr txBox="1"/>
          <p:nvPr/>
        </p:nvSpPr>
        <p:spPr>
          <a:xfrm>
            <a:off x="193639" y="6306343"/>
            <a:ext cx="8857488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l" rtl="0" latinLnBrk="1" hangingPunct="0"/>
            <a:r>
              <a:rPr lang="en-US" sz="1400" i="1" dirty="0">
                <a:hlinkClick r:id="rId5"/>
              </a:rPr>
              <a:t>https://www.ncbi.nlm.nih.gov/pubmed/27090938</a:t>
            </a:r>
            <a:r>
              <a:rPr lang="en-US" sz="1400" i="1" dirty="0"/>
              <a:t>                               </a:t>
            </a:r>
            <a:r>
              <a:rPr lang="en-US" sz="1400" i="1" dirty="0">
                <a:hlinkClick r:id="rId6"/>
              </a:rPr>
              <a:t>https://www.ncbi.nlm.nih.gov/pubmed/29687890</a:t>
            </a:r>
            <a:endParaRPr lang="en-US" sz="1400" i="1" dirty="0"/>
          </a:p>
        </p:txBody>
      </p:sp>
    </p:spTree>
    <p:extLst>
      <p:ext uri="{BB962C8B-B14F-4D97-AF65-F5344CB8AC3E}">
        <p14:creationId xmlns:p14="http://schemas.microsoft.com/office/powerpoint/2010/main" val="93932601"/>
      </p:ext>
    </p:extLst>
  </p:cSld>
  <p:clrMapOvr>
    <a:masterClrMapping/>
  </p:clrMapOvr>
  <p:transition spd="med" advTm="50077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Slide Number Placeholder 2"/>
          <p:cNvSpPr txBox="1">
            <a:spLocks noGrp="1"/>
          </p:cNvSpPr>
          <p:nvPr>
            <p:ph type="sldNum" sz="quarter" idx="2"/>
          </p:nvPr>
        </p:nvSpPr>
        <p:spPr>
          <a:xfrm>
            <a:off x="8847278" y="6602355"/>
            <a:ext cx="258623" cy="248304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pPr algn="ctr"/>
            <a:fld id="{86CB4B4D-7CA3-9044-876B-883B54F8677D}" type="slidenum">
              <a:rPr sz="1000"/>
              <a:pPr algn="ctr"/>
              <a:t>14</a:t>
            </a:fld>
            <a:endParaRPr sz="1000" dirty="0"/>
          </a:p>
        </p:txBody>
      </p:sp>
      <p:sp>
        <p:nvSpPr>
          <p:cNvPr id="176" name="TextBox 1"/>
          <p:cNvSpPr txBox="1"/>
          <p:nvPr/>
        </p:nvSpPr>
        <p:spPr>
          <a:xfrm>
            <a:off x="974689" y="159101"/>
            <a:ext cx="8138671" cy="5539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 algn="ctr">
              <a:defRPr sz="4000" b="1">
                <a:solidFill>
                  <a:srgbClr val="0F5A6B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lang="en-US" sz="3000" dirty="0"/>
              <a:t>Comparison of ASGR1 and FAT Expression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269D2FB-F505-45E5-6DE0-7AC8A2C47FBC}"/>
              </a:ext>
            </a:extLst>
          </p:cNvPr>
          <p:cNvGrpSpPr/>
          <p:nvPr/>
        </p:nvGrpSpPr>
        <p:grpSpPr>
          <a:xfrm>
            <a:off x="193638" y="831400"/>
            <a:ext cx="8889578" cy="5784603"/>
            <a:chOff x="193638" y="831400"/>
            <a:chExt cx="8889578" cy="5784603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EC7CA96A-A4E9-7E49-A78D-46195A0E72B6}"/>
                </a:ext>
              </a:extLst>
            </p:cNvPr>
            <p:cNvSpPr txBox="1"/>
            <p:nvPr/>
          </p:nvSpPr>
          <p:spPr>
            <a:xfrm>
              <a:off x="193638" y="831400"/>
              <a:ext cx="8889578" cy="397031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t">
              <a:spAutoFit/>
            </a:bodyPr>
            <a:lstStyle/>
            <a:p>
              <a:pPr marL="532638" lvl="1" indent="-285750" defTabSz="370331">
                <a:buBlip>
                  <a:blip r:embed="rId2"/>
                </a:buBlip>
                <a:defRPr sz="1782">
                  <a:solidFill>
                    <a:srgbClr val="0F5A6B"/>
                  </a:solidFill>
                </a:defRPr>
              </a:pPr>
              <a:r>
                <a:rPr lang="en-US" sz="1400" b="1" dirty="0"/>
                <a:t>mRNA expression levels </a:t>
              </a:r>
              <a:r>
                <a:rPr lang="en-US" sz="1400" i="1" dirty="0">
                  <a:solidFill>
                    <a:srgbClr val="0F5A6B"/>
                  </a:solidFill>
                </a:rPr>
                <a:t>(www.proteinatlas.org)</a:t>
              </a:r>
              <a:r>
                <a:rPr lang="en-US" sz="1400" dirty="0">
                  <a:solidFill>
                    <a:srgbClr val="0F5A6B"/>
                  </a:solidFill>
                </a:rPr>
                <a:t>:</a:t>
              </a:r>
            </a:p>
            <a:p>
              <a:pPr marL="246888" lvl="1" indent="0" defTabSz="370331">
                <a:defRPr sz="1782">
                  <a:solidFill>
                    <a:srgbClr val="0F5A6B"/>
                  </a:solidFill>
                </a:defRPr>
              </a:pPr>
              <a:endParaRPr lang="en-US" sz="1400" dirty="0"/>
            </a:p>
            <a:p>
              <a:pPr marL="246888" lvl="1" indent="0" defTabSz="370331">
                <a:defRPr sz="1782">
                  <a:solidFill>
                    <a:srgbClr val="0F5A6B"/>
                  </a:solidFill>
                </a:defRPr>
              </a:pPr>
              <a:r>
                <a:rPr lang="en-US" sz="1400" b="1" dirty="0"/>
                <a:t>         ASGR1                                                                                                         FAT</a:t>
              </a:r>
            </a:p>
            <a:p>
              <a:pPr marL="246888" lvl="1" indent="0" defTabSz="370331">
                <a:defRPr sz="1782">
                  <a:solidFill>
                    <a:srgbClr val="0F5A6B"/>
                  </a:solidFill>
                </a:defRPr>
              </a:pPr>
              <a:endParaRPr lang="en-US" sz="1400" dirty="0"/>
            </a:p>
            <a:p>
              <a:pPr marL="246888" lvl="1" indent="0" defTabSz="370331">
                <a:defRPr sz="1782">
                  <a:solidFill>
                    <a:srgbClr val="0F5A6B"/>
                  </a:solidFill>
                </a:defRPr>
              </a:pPr>
              <a:endParaRPr lang="en-US" sz="1400" dirty="0"/>
            </a:p>
            <a:p>
              <a:pPr marL="246888" lvl="1" indent="0" defTabSz="370331">
                <a:defRPr sz="1782">
                  <a:solidFill>
                    <a:srgbClr val="0F5A6B"/>
                  </a:solidFill>
                </a:defRPr>
              </a:pPr>
              <a:r>
                <a:rPr lang="en-US" sz="1400" b="1" dirty="0"/>
                <a:t>                                                                 </a:t>
              </a:r>
            </a:p>
            <a:p>
              <a:pPr marL="246888" lvl="1" indent="0" defTabSz="370331">
                <a:defRPr sz="1782">
                  <a:solidFill>
                    <a:srgbClr val="0F5A6B"/>
                  </a:solidFill>
                </a:defRPr>
              </a:pPr>
              <a:endParaRPr lang="en-US" sz="1400" dirty="0"/>
            </a:p>
            <a:p>
              <a:pPr marL="246888" lvl="1" indent="0" defTabSz="370331">
                <a:defRPr sz="1782">
                  <a:solidFill>
                    <a:srgbClr val="0F5A6B"/>
                  </a:solidFill>
                </a:defRPr>
              </a:pPr>
              <a:endParaRPr lang="en-US" sz="1400" dirty="0"/>
            </a:p>
            <a:p>
              <a:pPr marL="246888" lvl="1" indent="0" defTabSz="370331">
                <a:defRPr sz="1782">
                  <a:solidFill>
                    <a:srgbClr val="0F5A6B"/>
                  </a:solidFill>
                </a:defRPr>
              </a:pPr>
              <a:endParaRPr lang="en-US" sz="1400" dirty="0"/>
            </a:p>
            <a:p>
              <a:pPr marL="246888" lvl="1" indent="0" algn="l" defTabSz="370331">
                <a:defRPr sz="1782">
                  <a:solidFill>
                    <a:srgbClr val="0F5A6B"/>
                  </a:solidFill>
                </a:defRPr>
              </a:pPr>
              <a:endParaRPr lang="en-US" sz="1400" dirty="0"/>
            </a:p>
            <a:p>
              <a:pPr marL="246888" lvl="1" indent="0" algn="l" defTabSz="370331">
                <a:defRPr sz="1782">
                  <a:solidFill>
                    <a:srgbClr val="0F5A6B"/>
                  </a:solidFill>
                </a:defRPr>
              </a:pPr>
              <a:r>
                <a:rPr lang="en-US" sz="1400" b="1" i="1" dirty="0">
                  <a:solidFill>
                    <a:schemeClr val="tx1"/>
                  </a:solidFill>
                </a:rPr>
                <a:t>Human Liver</a:t>
              </a:r>
            </a:p>
            <a:p>
              <a:pPr marL="246888" lvl="1" indent="0" algn="l" defTabSz="370331">
                <a:defRPr sz="1782">
                  <a:solidFill>
                    <a:srgbClr val="0F5A6B"/>
                  </a:solidFill>
                </a:defRPr>
              </a:pPr>
              <a:r>
                <a:rPr lang="en-US" sz="1400" b="1" i="1" dirty="0">
                  <a:solidFill>
                    <a:schemeClr val="tx1"/>
                  </a:solidFill>
                </a:rPr>
                <a:t> 1.5 kg</a:t>
              </a:r>
              <a:r>
                <a:rPr lang="en-US" sz="1400" i="1" dirty="0">
                  <a:solidFill>
                    <a:schemeClr val="tx1"/>
                  </a:solidFill>
                </a:rPr>
                <a:t>  </a:t>
              </a:r>
              <a:r>
                <a:rPr lang="en-US" sz="1400" i="1" dirty="0"/>
                <a:t>         </a:t>
              </a:r>
            </a:p>
            <a:p>
              <a:pPr marL="246888" lvl="1" indent="0" defTabSz="370331">
                <a:defRPr sz="1782">
                  <a:solidFill>
                    <a:srgbClr val="0F5A6B"/>
                  </a:solidFill>
                </a:defRPr>
              </a:pPr>
              <a:endParaRPr lang="en-US" sz="1400" dirty="0"/>
            </a:p>
            <a:p>
              <a:pPr marL="246888" lvl="1" indent="0" defTabSz="370331">
                <a:defRPr sz="1782">
                  <a:solidFill>
                    <a:srgbClr val="0F5A6B"/>
                  </a:solidFill>
                </a:defRPr>
              </a:pPr>
              <a:endParaRPr lang="en-US" sz="1400" dirty="0"/>
            </a:p>
            <a:p>
              <a:pPr marL="532638" lvl="1" indent="-285750" defTabSz="370331">
                <a:buBlip>
                  <a:blip r:embed="rId2"/>
                </a:buBlip>
                <a:defRPr sz="1782">
                  <a:solidFill>
                    <a:srgbClr val="0F5A6B"/>
                  </a:solidFill>
                </a:defRPr>
              </a:pPr>
              <a:r>
                <a:rPr lang="en-US" sz="1400" b="1" dirty="0"/>
                <a:t>Protein expression levels:</a:t>
              </a:r>
            </a:p>
            <a:p>
              <a:pPr marL="246888" lvl="1" indent="0" algn="l" defTabSz="370331">
                <a:defRPr sz="1782">
                  <a:solidFill>
                    <a:srgbClr val="0F5A6B"/>
                  </a:solidFill>
                </a:defRPr>
              </a:pPr>
              <a:r>
                <a:rPr lang="en-US" sz="1400" b="1" dirty="0"/>
                <a:t>                                                                  </a:t>
              </a:r>
            </a:p>
            <a:p>
              <a:pPr marL="246888" lvl="1" indent="0" algn="l" defTabSz="370331">
                <a:defRPr sz="1782">
                  <a:solidFill>
                    <a:srgbClr val="0F5A6B"/>
                  </a:solidFill>
                </a:defRPr>
              </a:pPr>
              <a:r>
                <a:rPr lang="en-US" sz="1400" b="1" dirty="0"/>
                <a:t>                                                                                    </a:t>
              </a:r>
              <a:r>
                <a:rPr lang="en-US" sz="1400" b="1" i="1" dirty="0">
                  <a:solidFill>
                    <a:schemeClr val="tx1"/>
                  </a:solidFill>
                </a:rPr>
                <a:t>Obese Adipose Tissue</a:t>
              </a:r>
            </a:p>
            <a:p>
              <a:pPr marL="246888" lvl="1" indent="0" algn="l" defTabSz="370331">
                <a:defRPr sz="1782">
                  <a:solidFill>
                    <a:srgbClr val="0F5A6B"/>
                  </a:solidFill>
                </a:defRPr>
              </a:pPr>
              <a:r>
                <a:rPr lang="en-US" sz="1400" b="1" dirty="0"/>
                <a:t>        ASGR1								       </a:t>
              </a:r>
              <a:r>
                <a:rPr lang="en-US" sz="1400" b="1" i="1" dirty="0">
                  <a:solidFill>
                    <a:schemeClr val="tx1"/>
                  </a:solidFill>
                </a:rPr>
                <a:t>40% of BW</a:t>
              </a:r>
              <a:r>
                <a:rPr lang="en-US" sz="1400" b="1" dirty="0">
                  <a:solidFill>
                    <a:schemeClr val="tx1"/>
                  </a:solidFill>
                </a:rPr>
                <a:t>	</a:t>
              </a:r>
              <a:r>
                <a:rPr lang="en-US" sz="1400" b="1" dirty="0"/>
                <a:t>		     FAT</a:t>
              </a:r>
              <a:endParaRPr lang="en-US" sz="14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9FB05E95-D136-B041-BBDA-3717D7BF124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53422" y="1106595"/>
              <a:ext cx="1786277" cy="2736845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DED5D323-CFA4-0D4D-97FA-B32D61C8664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76164" y="4185695"/>
              <a:ext cx="1385945" cy="2409288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877D5847-F29E-7E48-98E4-CE49F680717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90678" y="935892"/>
              <a:ext cx="3138722" cy="2748441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21C311FD-FE39-F54B-88E6-04CD0A9A69D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42954" y="3788825"/>
              <a:ext cx="2425089" cy="2827178"/>
            </a:xfrm>
            <a:prstGeom prst="rect">
              <a:avLst/>
            </a:prstGeom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60235D9C-A134-A8A5-C7CF-1554EF00A54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5415" y="1578298"/>
              <a:ext cx="1313859" cy="1226469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3726A0B4-C10E-0293-CB4F-02010B83128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37742" y="935892"/>
              <a:ext cx="2666561" cy="345084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69698809"/>
      </p:ext>
    </p:extLst>
  </p:cSld>
  <p:clrMapOvr>
    <a:masterClrMapping/>
  </p:clrMapOvr>
  <p:transition spd="med" advTm="50077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5B59E2E5-C0EB-1F85-01DB-08A4D3101275}"/>
              </a:ext>
            </a:extLst>
          </p:cNvPr>
          <p:cNvGrpSpPr/>
          <p:nvPr/>
        </p:nvGrpSpPr>
        <p:grpSpPr>
          <a:xfrm>
            <a:off x="4736719" y="1889625"/>
            <a:ext cx="4330361" cy="2380643"/>
            <a:chOff x="4736719" y="2110341"/>
            <a:chExt cx="4330361" cy="2380643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58847357-4FAD-7529-2526-144BD7FD854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36719" y="2110341"/>
              <a:ext cx="4330361" cy="2380643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D638FE0-8D5A-2675-A380-D5D80A65FD3B}"/>
                </a:ext>
              </a:extLst>
            </p:cNvPr>
            <p:cNvSpPr txBox="1"/>
            <p:nvPr/>
          </p:nvSpPr>
          <p:spPr>
            <a:xfrm>
              <a:off x="5422844" y="3593386"/>
              <a:ext cx="2102563" cy="83099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wrap="square">
              <a:spAutoFit/>
            </a:bodyPr>
            <a:lstStyle/>
            <a:p>
              <a:r>
                <a:rPr lang="en-US" sz="1200" b="1" dirty="0">
                  <a:solidFill>
                    <a:srgbClr val="0F5A6B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18 mer miR-22-3p antagomir with a PNA backbone coupled with the long chain Fatty Acid C22:0 Docosanoic Acid</a:t>
              </a:r>
              <a:r>
                <a:rPr lang="en-US" sz="1200" dirty="0">
                  <a:solidFill>
                    <a:srgbClr val="0F5A6B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endParaRPr lang="en-US" sz="1200" dirty="0">
                <a:solidFill>
                  <a:srgbClr val="0F5A6B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75" name="Slide Number Placeholder 2"/>
          <p:cNvSpPr txBox="1">
            <a:spLocks noGrp="1"/>
          </p:cNvSpPr>
          <p:nvPr>
            <p:ph type="sldNum" sz="quarter" idx="2"/>
          </p:nvPr>
        </p:nvSpPr>
        <p:spPr>
          <a:xfrm>
            <a:off x="8847278" y="6602355"/>
            <a:ext cx="258623" cy="24830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pPr algn="ctr"/>
            <a:fld id="{86CB4B4D-7CA3-9044-876B-883B54F8677D}" type="slidenum">
              <a:rPr sz="1000"/>
              <a:pPr algn="ctr"/>
              <a:t>15</a:t>
            </a:fld>
            <a:endParaRPr sz="1000" dirty="0"/>
          </a:p>
        </p:txBody>
      </p:sp>
      <p:sp>
        <p:nvSpPr>
          <p:cNvPr id="176" name="TextBox 1"/>
          <p:cNvSpPr txBox="1"/>
          <p:nvPr/>
        </p:nvSpPr>
        <p:spPr>
          <a:xfrm>
            <a:off x="-70338" y="47610"/>
            <a:ext cx="9176239" cy="7694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>
            <a:lvl1pPr algn="ctr">
              <a:defRPr sz="4000" b="1">
                <a:solidFill>
                  <a:srgbClr val="0F5A6B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lang="en-US" sz="4400" kern="100" dirty="0">
                <a:solidFill>
                  <a:srgbClr val="0F5A6B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Active </a:t>
            </a:r>
            <a:r>
              <a:rPr lang="en-US" sz="4400" kern="1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</a:t>
            </a:r>
            <a:r>
              <a:rPr lang="en-US" sz="4400" kern="100" dirty="0">
                <a:solidFill>
                  <a:srgbClr val="0F5A6B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argeted Delivery of the ONT</a:t>
            </a:r>
            <a:endParaRPr lang="en-US" sz="42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C7CA96A-A4E9-7E49-A78D-46195A0E72B6}"/>
              </a:ext>
            </a:extLst>
          </p:cNvPr>
          <p:cNvSpPr txBox="1"/>
          <p:nvPr/>
        </p:nvSpPr>
        <p:spPr>
          <a:xfrm>
            <a:off x="47491" y="884093"/>
            <a:ext cx="8964683" cy="13234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212725" lvl="1" indent="0" algn="l" defTabSz="370331">
              <a:defRPr sz="1782">
                <a:solidFill>
                  <a:srgbClr val="0F5A6B"/>
                </a:solidFill>
              </a:defRPr>
            </a:pPr>
            <a:r>
              <a:rPr lang="en-US" sz="2000" b="1" kern="100" dirty="0">
                <a:solidFill>
                  <a:srgbClr val="0F5A6B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7. </a:t>
            </a:r>
            <a:r>
              <a:rPr lang="en-US" sz="2000" kern="100" dirty="0">
                <a:solidFill>
                  <a:srgbClr val="0F5A6B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Conjugation of the ONT to a fatty acid or a short peptide for enhanced targeted delivery to adipocytes and metabolic organs via the cellular membrane transporter Fatty Acid Translocase (FAT) of a greatly reduced effective dose with an extended duration of action (mean residence time, MRT)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50E2FA94-8148-AACF-BBE5-3B51EC67DD71}"/>
              </a:ext>
            </a:extLst>
          </p:cNvPr>
          <p:cNvGrpSpPr/>
          <p:nvPr/>
        </p:nvGrpSpPr>
        <p:grpSpPr>
          <a:xfrm>
            <a:off x="285775" y="2151544"/>
            <a:ext cx="4212660" cy="2216855"/>
            <a:chOff x="285775" y="2151544"/>
            <a:chExt cx="4212660" cy="2216855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08FB60D1-A1AF-FD61-BCAE-5BE1B787FD9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5775" y="2151544"/>
              <a:ext cx="4212660" cy="2216855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0B51970-2723-896F-C35E-62F998DEC8C9}"/>
                </a:ext>
              </a:extLst>
            </p:cNvPr>
            <p:cNvSpPr txBox="1"/>
            <p:nvPr/>
          </p:nvSpPr>
          <p:spPr>
            <a:xfrm>
              <a:off x="1054198" y="3207797"/>
              <a:ext cx="2935013" cy="6463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wrap="square">
              <a:spAutoFit/>
            </a:bodyPr>
            <a:lstStyle/>
            <a:p>
              <a:r>
                <a:rPr lang="en-US" sz="1200" b="1" dirty="0">
                  <a:solidFill>
                    <a:srgbClr val="0F5A6B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18 mer miR-22-3p antagomir with a PNA backbone coupled with the long chain Fatty Acid C16:0 Palmitic Acid</a:t>
              </a:r>
              <a:r>
                <a:rPr lang="en-US" sz="1200" dirty="0">
                  <a:solidFill>
                    <a:srgbClr val="0F5A6B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endParaRPr lang="en-US" sz="1200" dirty="0">
                <a:solidFill>
                  <a:srgbClr val="0F5A6B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3D6F14DC-5236-2109-52E9-EE9F56BF5301}"/>
              </a:ext>
            </a:extLst>
          </p:cNvPr>
          <p:cNvGrpSpPr/>
          <p:nvPr/>
        </p:nvGrpSpPr>
        <p:grpSpPr>
          <a:xfrm>
            <a:off x="230416" y="4174526"/>
            <a:ext cx="4737043" cy="2382186"/>
            <a:chOff x="230416" y="4174526"/>
            <a:chExt cx="4737043" cy="2382186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080EDF6D-0759-1CB3-700F-26379FF9C2D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0416" y="4174526"/>
              <a:ext cx="4737043" cy="2382186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E6C09A1-70CA-061A-0733-2B66BE9C70A2}"/>
                </a:ext>
              </a:extLst>
            </p:cNvPr>
            <p:cNvSpPr txBox="1"/>
            <p:nvPr/>
          </p:nvSpPr>
          <p:spPr>
            <a:xfrm>
              <a:off x="946333" y="5248365"/>
              <a:ext cx="3305208" cy="6463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wrap="square">
              <a:spAutoFit/>
            </a:bodyPr>
            <a:lstStyle/>
            <a:p>
              <a:r>
                <a:rPr lang="en-US" sz="1200" b="1" dirty="0">
                  <a:solidFill>
                    <a:srgbClr val="0F5A6B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18 mer miR-22-3p antagomir with a PNA backbone coupled with the very long chain Fatty Acid C32:6 Dotriacontahexaenoic Acid</a:t>
              </a:r>
              <a:r>
                <a:rPr lang="en-US" sz="1200" b="1" dirty="0">
                  <a:solidFill>
                    <a:srgbClr val="0F5A6B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endParaRPr lang="en-US" sz="1200" b="1" dirty="0">
                <a:solidFill>
                  <a:srgbClr val="0F5A6B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4788CE45-EE48-601B-8280-B77A062593FD}"/>
              </a:ext>
            </a:extLst>
          </p:cNvPr>
          <p:cNvGrpSpPr/>
          <p:nvPr/>
        </p:nvGrpSpPr>
        <p:grpSpPr>
          <a:xfrm>
            <a:off x="5142828" y="4297806"/>
            <a:ext cx="3704450" cy="2427110"/>
            <a:chOff x="5142828" y="4444950"/>
            <a:chExt cx="3704450" cy="2427110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8BBEDF5E-14E9-3CCA-55C3-053E95906C8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42828" y="4444950"/>
              <a:ext cx="3704450" cy="1951198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98CF64C4-D645-18AD-C5A0-B88998EA97D0}"/>
                </a:ext>
              </a:extLst>
            </p:cNvPr>
            <p:cNvSpPr txBox="1"/>
            <p:nvPr/>
          </p:nvSpPr>
          <p:spPr>
            <a:xfrm>
              <a:off x="5622925" y="6225729"/>
              <a:ext cx="2788688" cy="6463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wrap="square">
              <a:spAutoFit/>
            </a:bodyPr>
            <a:lstStyle/>
            <a:p>
              <a:r>
                <a:rPr lang="en-US" sz="1200" b="1" dirty="0">
                  <a:solidFill>
                    <a:srgbClr val="0F5A6B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18 mer miR-22-3p antagomir with a PNA backbone coupled with the hexapeptide hexarelin</a:t>
              </a:r>
              <a:endParaRPr lang="en-US" sz="1200" b="1" dirty="0">
                <a:solidFill>
                  <a:srgbClr val="0F5A6B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43338629"/>
      </p:ext>
    </p:extLst>
  </p:cSld>
  <p:clrMapOvr>
    <a:masterClrMapping/>
  </p:clrMapOvr>
  <p:transition spd="med" advTm="10742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lide Number Placeholder 2"/>
          <p:cNvSpPr txBox="1">
            <a:spLocks noGrp="1"/>
          </p:cNvSpPr>
          <p:nvPr>
            <p:ph type="sldNum" sz="quarter" idx="2"/>
          </p:nvPr>
        </p:nvSpPr>
        <p:spPr>
          <a:xfrm>
            <a:off x="8812404" y="6526452"/>
            <a:ext cx="293497" cy="400110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pPr algn="ctr"/>
            <a:fld id="{86CB4B4D-7CA3-9044-876B-883B54F8677D}" type="slidenum">
              <a:rPr sz="1000"/>
              <a:pPr algn="ctr"/>
              <a:t>16</a:t>
            </a:fld>
            <a:endParaRPr sz="1000" dirty="0"/>
          </a:p>
        </p:txBody>
      </p:sp>
      <p:sp>
        <p:nvSpPr>
          <p:cNvPr id="63" name="Rectangle 3"/>
          <p:cNvSpPr txBox="1"/>
          <p:nvPr/>
        </p:nvSpPr>
        <p:spPr>
          <a:xfrm>
            <a:off x="1125415" y="91667"/>
            <a:ext cx="7980487" cy="7078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 algn="ctr">
              <a:defRPr sz="4800" b="1">
                <a:solidFill>
                  <a:srgbClr val="0F5A6B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lang="en-US" sz="4000" dirty="0"/>
              <a:t>Take-Away Points</a:t>
            </a:r>
            <a:endParaRPr sz="4000" dirty="0"/>
          </a:p>
        </p:txBody>
      </p:sp>
      <p:sp>
        <p:nvSpPr>
          <p:cNvPr id="64" name="Text Placeholder 5"/>
          <p:cNvSpPr txBox="1">
            <a:spLocks noGrp="1"/>
          </p:cNvSpPr>
          <p:nvPr>
            <p:ph type="body" idx="1"/>
          </p:nvPr>
        </p:nvSpPr>
        <p:spPr>
          <a:xfrm>
            <a:off x="205200" y="1067533"/>
            <a:ext cx="8733600" cy="5529665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lvl="1" indent="0" defTabSz="425195">
              <a:spcBef>
                <a:spcPts val="0"/>
              </a:spcBef>
              <a:buNone/>
              <a:defRPr sz="2046">
                <a:solidFill>
                  <a:srgbClr val="0F5A6B"/>
                </a:solidFill>
              </a:defRPr>
            </a:pPr>
            <a:endParaRPr lang="en-US" sz="800" dirty="0">
              <a:solidFill>
                <a:srgbClr val="0F5A6B"/>
              </a:solidFill>
            </a:endParaRPr>
          </a:p>
          <a:p>
            <a:pPr algn="l">
              <a:spcBef>
                <a:spcPts val="0"/>
              </a:spcBef>
            </a:pPr>
            <a:r>
              <a:rPr lang="en-US" sz="1800" b="1" dirty="0">
                <a:solidFill>
                  <a:srgbClr val="0F5A6B"/>
                </a:solidFill>
              </a:rPr>
              <a:t>AptamiR has already selected and validated miR-22-3p as a good “metabolic target” for the treatment of the </a:t>
            </a:r>
            <a:r>
              <a:rPr lang="en-US" sz="1800" b="1" i="1" dirty="0">
                <a:solidFill>
                  <a:srgbClr val="0F5A6B"/>
                </a:solidFill>
              </a:rPr>
              <a:t>Metabolic Pandemics </a:t>
            </a:r>
            <a:r>
              <a:rPr lang="en-US" sz="1800" dirty="0">
                <a:solidFill>
                  <a:srgbClr val="0F5A6B"/>
                </a:solidFill>
              </a:rPr>
              <a:t>obesity, diabetes and fatty liver disease by completing the pre-clinical development of our first generation of miR-22-3p Antagomirs </a:t>
            </a:r>
          </a:p>
          <a:p>
            <a:pPr marL="0" indent="0" algn="l">
              <a:spcBef>
                <a:spcPts val="0"/>
              </a:spcBef>
              <a:buNone/>
            </a:pPr>
            <a:endParaRPr lang="en-US" sz="1200" b="1" dirty="0">
              <a:solidFill>
                <a:srgbClr val="0F5A6B"/>
              </a:solidFill>
            </a:endParaRPr>
          </a:p>
          <a:p>
            <a:pPr algn="l">
              <a:spcBef>
                <a:spcPts val="0"/>
              </a:spcBef>
            </a:pPr>
            <a:r>
              <a:rPr lang="en-US" sz="1800" b="1" dirty="0">
                <a:solidFill>
                  <a:srgbClr val="0F5A6B"/>
                </a:solidFill>
              </a:rPr>
              <a:t>AptamiR has established proofs of efficacy </a:t>
            </a:r>
            <a:r>
              <a:rPr lang="en-US" sz="1800" dirty="0">
                <a:solidFill>
                  <a:srgbClr val="0F5A6B"/>
                </a:solidFill>
              </a:rPr>
              <a:t>of miR-22-3p Antagomirs </a:t>
            </a:r>
          </a:p>
          <a:p>
            <a:pPr lvl="1" algn="l">
              <a:spcBef>
                <a:spcPts val="0"/>
              </a:spcBef>
            </a:pPr>
            <a:r>
              <a:rPr lang="en-US" sz="1800" b="1" i="1" dirty="0">
                <a:solidFill>
                  <a:srgbClr val="0F5A6B"/>
                </a:solidFill>
              </a:rPr>
              <a:t>in vitro </a:t>
            </a:r>
            <a:r>
              <a:rPr lang="en-US" sz="1800" b="1" dirty="0">
                <a:solidFill>
                  <a:srgbClr val="0F5A6B"/>
                </a:solidFill>
              </a:rPr>
              <a:t>in primary cultures of human adipocytes </a:t>
            </a:r>
            <a:r>
              <a:rPr lang="en-US" sz="1800" dirty="0">
                <a:solidFill>
                  <a:srgbClr val="0F5A6B"/>
                </a:solidFill>
              </a:rPr>
              <a:t>and </a:t>
            </a:r>
          </a:p>
          <a:p>
            <a:pPr lvl="1" algn="l">
              <a:spcBef>
                <a:spcPts val="0"/>
              </a:spcBef>
            </a:pPr>
            <a:r>
              <a:rPr lang="en-US" sz="1800" b="1" i="1" dirty="0">
                <a:solidFill>
                  <a:srgbClr val="0F5A6B"/>
                </a:solidFill>
              </a:rPr>
              <a:t>in vivo </a:t>
            </a:r>
            <a:r>
              <a:rPr lang="en-US" sz="1800" dirty="0">
                <a:solidFill>
                  <a:srgbClr val="0F5A6B"/>
                </a:solidFill>
              </a:rPr>
              <a:t>in animal models of obesity and fatty liver disease</a:t>
            </a:r>
          </a:p>
          <a:p>
            <a:pPr marL="225425" lvl="1" indent="0" algn="l">
              <a:spcBef>
                <a:spcPts val="0"/>
              </a:spcBef>
              <a:buNone/>
            </a:pPr>
            <a:endParaRPr lang="en-US" sz="1200" dirty="0">
              <a:solidFill>
                <a:srgbClr val="0F5A6B"/>
              </a:solidFill>
            </a:endParaRPr>
          </a:p>
          <a:p>
            <a:pPr algn="l">
              <a:spcBef>
                <a:spcPts val="0"/>
              </a:spcBef>
            </a:pPr>
            <a:r>
              <a:rPr lang="en-US" sz="1800" b="1" dirty="0">
                <a:solidFill>
                  <a:srgbClr val="0F5A6B"/>
                </a:solidFill>
              </a:rPr>
              <a:t>AptamiR is currently c</a:t>
            </a:r>
            <a:r>
              <a:rPr lang="en-US" sz="1800" dirty="0">
                <a:solidFill>
                  <a:srgbClr val="0F5A6B"/>
                </a:solidFill>
              </a:rPr>
              <a:t>ompleting the pre-IND and IND phases for our generation 2.5</a:t>
            </a:r>
          </a:p>
          <a:p>
            <a:pPr marL="0" indent="0" algn="l">
              <a:spcBef>
                <a:spcPts val="0"/>
              </a:spcBef>
              <a:buNone/>
            </a:pPr>
            <a:r>
              <a:rPr lang="en-US" sz="1800" dirty="0">
                <a:solidFill>
                  <a:srgbClr val="0F5A6B"/>
                </a:solidFill>
              </a:rPr>
              <a:t>    of miR-22-3p Antagomirs characterized by several key features:</a:t>
            </a:r>
          </a:p>
          <a:p>
            <a:pPr lvl="1" algn="l">
              <a:spcBef>
                <a:spcPts val="0"/>
              </a:spcBef>
            </a:pPr>
            <a:r>
              <a:rPr lang="en-US" sz="1800" b="1" dirty="0">
                <a:solidFill>
                  <a:srgbClr val="0F5A6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Conjugation </a:t>
            </a:r>
            <a:r>
              <a:rPr lang="en-US" sz="1800" dirty="0">
                <a:solidFill>
                  <a:srgbClr val="0F5A6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a </a:t>
            </a:r>
            <a:r>
              <a:rPr lang="en-US" sz="1800" b="1" dirty="0">
                <a:solidFill>
                  <a:srgbClr val="0F5A6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fatty acid </a:t>
            </a:r>
            <a:r>
              <a:rPr lang="en-US" sz="1800" dirty="0">
                <a:solidFill>
                  <a:srgbClr val="0F5A6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or a </a:t>
            </a:r>
            <a:r>
              <a:rPr lang="en-US" sz="1800" b="1" dirty="0">
                <a:solidFill>
                  <a:srgbClr val="0F5A6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short peptide</a:t>
            </a:r>
            <a:r>
              <a:rPr lang="en-US" sz="1800" b="1" dirty="0">
                <a:solidFill>
                  <a:srgbClr val="0F5A6B"/>
                </a:solidFill>
              </a:rPr>
              <a:t> </a:t>
            </a:r>
            <a:r>
              <a:rPr lang="en-US" sz="1800" dirty="0">
                <a:solidFill>
                  <a:srgbClr val="0F5A6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enhanced targeted delivery to metabolic organs and tissues</a:t>
            </a:r>
          </a:p>
          <a:p>
            <a:pPr lvl="1" algn="l">
              <a:spcBef>
                <a:spcPts val="0"/>
              </a:spcBef>
            </a:pPr>
            <a:r>
              <a:rPr lang="en-US" sz="1800" b="1" dirty="0">
                <a:solidFill>
                  <a:srgbClr val="0F5A6B"/>
                </a:solidFill>
              </a:rPr>
              <a:t>Improved PK/PD profile </a:t>
            </a:r>
            <a:r>
              <a:rPr lang="en-US" sz="1800" dirty="0"/>
              <a:t>(</a:t>
            </a:r>
            <a:r>
              <a:rPr lang="en-US" sz="1800" dirty="0">
                <a:solidFill>
                  <a:srgbClr val="0F5A6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greatly reduced effective dose with an extended duration of action inside the targeted cells)</a:t>
            </a:r>
          </a:p>
          <a:p>
            <a:pPr lvl="1" algn="l">
              <a:spcBef>
                <a:spcPts val="0"/>
              </a:spcBef>
            </a:pPr>
            <a:r>
              <a:rPr lang="en-US" sz="1800" b="1" dirty="0">
                <a:solidFill>
                  <a:srgbClr val="0F5A6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Enhanced safety profile by avoiding chemical modifications leading to</a:t>
            </a:r>
            <a:r>
              <a:rPr lang="en-US" sz="1800" dirty="0"/>
              <a:t> </a:t>
            </a:r>
            <a:r>
              <a:rPr lang="en-US" sz="1800" dirty="0">
                <a:solidFill>
                  <a:srgbClr val="0F5A6B"/>
                </a:solidFill>
              </a:rPr>
              <a:t>activation of blood platelets and of the complement pathway as well as hepatic and renal toxicity</a:t>
            </a:r>
          </a:p>
          <a:p>
            <a:pPr marL="258763" lvl="1" indent="0" defTabSz="370331">
              <a:spcBef>
                <a:spcPts val="0"/>
              </a:spcBef>
              <a:buNone/>
              <a:defRPr sz="1782">
                <a:solidFill>
                  <a:srgbClr val="0F5A6B"/>
                </a:solidFill>
              </a:defRPr>
            </a:pPr>
            <a:endParaRPr lang="en-US" sz="1200" b="1" dirty="0">
              <a:solidFill>
                <a:srgbClr val="0F5A6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92882" indent="-203200" defTabSz="370331">
              <a:spcBef>
                <a:spcPts val="0"/>
              </a:spcBef>
              <a:defRPr sz="1782">
                <a:solidFill>
                  <a:srgbClr val="0F5A6B"/>
                </a:solidFill>
              </a:defRPr>
            </a:pPr>
            <a:r>
              <a:rPr lang="en-US" sz="1800" b="1" dirty="0">
                <a:solidFill>
                  <a:srgbClr val="0F5A6B"/>
                </a:solidFill>
              </a:rPr>
              <a:t>AptamiR’s past and present R&amp;D activities have significantly improved the Probability of Success for the program</a:t>
            </a:r>
          </a:p>
        </p:txBody>
      </p:sp>
    </p:spTree>
    <p:extLst>
      <p:ext uri="{BB962C8B-B14F-4D97-AF65-F5344CB8AC3E}">
        <p14:creationId xmlns:p14="http://schemas.microsoft.com/office/powerpoint/2010/main" val="3073263747"/>
      </p:ext>
    </p:extLst>
  </p:cSld>
  <p:clrMapOvr>
    <a:masterClrMapping/>
  </p:clrMapOvr>
  <p:transition spd="med" advTm="11364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lide Number Placeholder 2"/>
          <p:cNvSpPr txBox="1">
            <a:spLocks noGrp="1"/>
          </p:cNvSpPr>
          <p:nvPr>
            <p:ph type="sldNum" sz="quarter" idx="2"/>
          </p:nvPr>
        </p:nvSpPr>
        <p:spPr>
          <a:xfrm>
            <a:off x="8812404" y="6526452"/>
            <a:ext cx="293497" cy="400110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pPr algn="ctr"/>
            <a:fld id="{86CB4B4D-7CA3-9044-876B-883B54F8677D}" type="slidenum">
              <a:rPr sz="1000"/>
              <a:pPr algn="ctr"/>
              <a:t>17</a:t>
            </a:fld>
            <a:endParaRPr sz="1000" dirty="0"/>
          </a:p>
        </p:txBody>
      </p:sp>
      <p:sp>
        <p:nvSpPr>
          <p:cNvPr id="63" name="Rectangle 3"/>
          <p:cNvSpPr txBox="1"/>
          <p:nvPr/>
        </p:nvSpPr>
        <p:spPr>
          <a:xfrm>
            <a:off x="803867" y="91667"/>
            <a:ext cx="8302035" cy="7078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 algn="ctr">
              <a:defRPr sz="4800" b="1">
                <a:solidFill>
                  <a:srgbClr val="0F5A6B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lang="en-US" sz="4000" dirty="0"/>
              <a:t>Publications/Presentations</a:t>
            </a:r>
            <a:endParaRPr sz="4000" dirty="0"/>
          </a:p>
        </p:txBody>
      </p:sp>
      <p:sp>
        <p:nvSpPr>
          <p:cNvPr id="64" name="Text Placeholder 5"/>
          <p:cNvSpPr txBox="1">
            <a:spLocks noGrp="1"/>
          </p:cNvSpPr>
          <p:nvPr>
            <p:ph type="body" idx="1"/>
          </p:nvPr>
        </p:nvSpPr>
        <p:spPr>
          <a:xfrm>
            <a:off x="61559" y="854689"/>
            <a:ext cx="9044342" cy="5671763"/>
          </a:xfrm>
          <a:prstGeom prst="rect">
            <a:avLst/>
          </a:prstGeom>
        </p:spPr>
        <p:txBody>
          <a:bodyPr>
            <a:normAutofit fontScale="85000" lnSpcReduction="10000"/>
          </a:bodyPr>
          <a:lstStyle/>
          <a:p>
            <a:pPr marL="514350" lvl="0" indent="-514350">
              <a:buFont typeface="+mj-lt"/>
              <a:buAutoNum type="arabicPeriod"/>
            </a:pPr>
            <a:r>
              <a:rPr lang="en-US" sz="1800" dirty="0">
                <a:solidFill>
                  <a:srgbClr val="0F5A6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Z. Jing, R. Qi, </a:t>
            </a:r>
            <a:r>
              <a:rPr lang="en-US" sz="1800" u="sng" dirty="0">
                <a:solidFill>
                  <a:srgbClr val="0F5A6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M. Thibonnier </a:t>
            </a:r>
            <a:r>
              <a:rPr lang="en-US" sz="1800" dirty="0">
                <a:solidFill>
                  <a:srgbClr val="0F5A6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&amp; P. Ren. Molecular Dynamics Study of the Hybridization between RNA and Modified Oligonucleotides. </a:t>
            </a:r>
            <a:r>
              <a:rPr lang="en-US" sz="1800" b="1" dirty="0">
                <a:solidFill>
                  <a:srgbClr val="0F5A6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Journal of  Chemical Theory and Computation</a:t>
            </a:r>
            <a:r>
              <a:rPr lang="en-US" sz="1800" dirty="0">
                <a:solidFill>
                  <a:srgbClr val="0F5A6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15(11):6422-6432, 2019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1800" u="sng" dirty="0">
                <a:solidFill>
                  <a:srgbClr val="0F5A6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M. Thibonnier</a:t>
            </a:r>
            <a:r>
              <a:rPr lang="en-US" sz="1800" dirty="0">
                <a:solidFill>
                  <a:srgbClr val="0F5A6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&amp; C. Esau. Metabolic and Energetic Benefits of microRNA-22 Inhibition. </a:t>
            </a:r>
            <a:r>
              <a:rPr lang="en-US" sz="1800" b="1" dirty="0">
                <a:solidFill>
                  <a:srgbClr val="0F5A6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Oligonucleotide Therapeutics Society</a:t>
            </a:r>
            <a:r>
              <a:rPr lang="en-US" sz="1800" dirty="0">
                <a:solidFill>
                  <a:srgbClr val="0F5A6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October 13-16, 2019, Munich, Germany</a:t>
            </a:r>
          </a:p>
          <a:p>
            <a:pPr marL="514350" lvl="0" indent="-514350">
              <a:buFont typeface="+mj-lt"/>
              <a:buAutoNum type="arabicPeriod"/>
            </a:pPr>
            <a:r>
              <a:rPr lang="en-US" sz="1800" u="sng" dirty="0">
                <a:solidFill>
                  <a:srgbClr val="0F5A6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M. Thibonnier</a:t>
            </a:r>
            <a:r>
              <a:rPr lang="en-US" sz="1800" dirty="0">
                <a:solidFill>
                  <a:srgbClr val="0F5A6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&amp; C. Esau, Metabolic benefits of microRNA-22 inhibition. </a:t>
            </a:r>
            <a:r>
              <a:rPr lang="en-US" sz="1800" b="1" dirty="0">
                <a:solidFill>
                  <a:srgbClr val="0F5A6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Nucleic Acid Therapeutics</a:t>
            </a:r>
            <a:r>
              <a:rPr lang="en-US" sz="1800" dirty="0">
                <a:solidFill>
                  <a:srgbClr val="0F5A6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30(2) 104-116, 2020</a:t>
            </a:r>
          </a:p>
          <a:p>
            <a:pPr marL="514350" lvl="0" indent="-514350">
              <a:buFont typeface="+mj-lt"/>
              <a:buAutoNum type="arabicPeriod"/>
            </a:pPr>
            <a:r>
              <a:rPr lang="en-US" sz="1800" u="sng" dirty="0">
                <a:solidFill>
                  <a:srgbClr val="0F5A6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M. Thibonnier</a:t>
            </a:r>
            <a:r>
              <a:rPr lang="en-US" sz="1800" dirty="0">
                <a:solidFill>
                  <a:srgbClr val="0F5A6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C. Esau, S. Ghosh, E. Wargent &amp; C. Stocker. Metabolic and energetic benefits of microRNA-22 inhibition. </a:t>
            </a:r>
            <a:r>
              <a:rPr lang="en-US" sz="1800" b="1" dirty="0">
                <a:solidFill>
                  <a:srgbClr val="0F5A6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BMJ Open Diabetes Res Care</a:t>
            </a:r>
            <a:r>
              <a:rPr lang="en-US" sz="1800" dirty="0">
                <a:solidFill>
                  <a:srgbClr val="0F5A6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2020 Oct;8(1). pii: 8/1/e001478. doi: 10.1136/bmjdrc-2020-001478.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1800" u="sng" dirty="0">
                <a:solidFill>
                  <a:srgbClr val="0F5A6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Thibonnier M</a:t>
            </a:r>
            <a:r>
              <a:rPr lang="en-US" sz="1800" dirty="0">
                <a:solidFill>
                  <a:srgbClr val="0F5A6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Ghosh S, Blanchard A. Effects of a short-term cold exposure on circulating microRNAs and metabolic parameters in healthy adult subjects. </a:t>
            </a:r>
            <a:r>
              <a:rPr lang="en-US" sz="1800" b="1" dirty="0">
                <a:solidFill>
                  <a:srgbClr val="0F5A6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 Cell Mol Med. </a:t>
            </a:r>
            <a:r>
              <a:rPr lang="en-US" sz="1800" dirty="0">
                <a:solidFill>
                  <a:srgbClr val="0F5A6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2021;00:1–15. doi:10.1111/ jcmm.17121 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1800" u="sng" dirty="0">
                <a:solidFill>
                  <a:srgbClr val="0F5A6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M. Thibonnier</a:t>
            </a:r>
            <a:r>
              <a:rPr lang="en-US" sz="1800" dirty="0">
                <a:solidFill>
                  <a:srgbClr val="0F5A6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Oligonucleotide Therapeutics with a Peptide Nucleic Acid Backbone to Treat Metabolic Pandemics. </a:t>
            </a:r>
            <a:r>
              <a:rPr lang="en-US" sz="1800" b="1" dirty="0">
                <a:solidFill>
                  <a:srgbClr val="0F5A6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TIDES USA</a:t>
            </a:r>
            <a:r>
              <a:rPr lang="en-US" sz="1800" dirty="0">
                <a:solidFill>
                  <a:srgbClr val="0F5A6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September 20-23, 2021, Boston, MA, USA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1800" u="sng" dirty="0">
                <a:solidFill>
                  <a:srgbClr val="0F5A6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M. Thibonnier </a:t>
            </a:r>
            <a:r>
              <a:rPr lang="en-US" sz="1800" dirty="0">
                <a:solidFill>
                  <a:srgbClr val="0F5A6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&amp; S. Ghosh. Targeted delivery of microRNAs OligoNucleotide Therapeutics to Ovarian Cancer cells and their tumor microenvironment for the treatment of human Ovarian Cancer.</a:t>
            </a:r>
            <a:r>
              <a:rPr lang="en-US" sz="1800" b="1" dirty="0">
                <a:solidFill>
                  <a:srgbClr val="0F5A6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Oligonucleotide Therapeutics Society</a:t>
            </a:r>
            <a:r>
              <a:rPr lang="en-US" sz="1800" dirty="0">
                <a:solidFill>
                  <a:srgbClr val="0F5A6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October 2-5, 2022, Phoenix, AZ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1800" u="sng" dirty="0">
                <a:solidFill>
                  <a:srgbClr val="0F5A6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M. Thibonnier</a:t>
            </a:r>
            <a:r>
              <a:rPr lang="en-US" sz="1800" dirty="0">
                <a:solidFill>
                  <a:srgbClr val="0F5A6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One Drug Multiple Targets: Simultaneously Modulating Several targets Genes in Obesity, Diabetes and MAFLD. </a:t>
            </a:r>
            <a:r>
              <a:rPr lang="en-US" sz="1800" b="1" dirty="0">
                <a:solidFill>
                  <a:srgbClr val="0F5A6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  <a:r>
              <a:rPr lang="en-US" sz="1800" b="1" baseline="30000" dirty="0">
                <a:solidFill>
                  <a:srgbClr val="0F5A6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</a:t>
            </a:r>
            <a:r>
              <a:rPr lang="en-US" sz="1800" b="1" dirty="0">
                <a:solidFill>
                  <a:srgbClr val="0F5A6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Obesity &amp; NASH Drug Development Summit</a:t>
            </a:r>
            <a:r>
              <a:rPr lang="en-US" sz="1800" dirty="0">
                <a:solidFill>
                  <a:srgbClr val="0F5A6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November 29-December 1, 2022, Boston, MA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1800" u="sng" dirty="0">
                <a:solidFill>
                  <a:srgbClr val="0F5A6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M. Thibonnier </a:t>
            </a:r>
            <a:r>
              <a:rPr lang="en-US" sz="1800" dirty="0">
                <a:solidFill>
                  <a:srgbClr val="0F5A6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&amp; S. Ghosh. </a:t>
            </a:r>
            <a:r>
              <a:rPr lang="en-US" sz="1800" dirty="0">
                <a:solidFill>
                  <a:srgbClr val="0F5A6B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Strategy for pre-clinical development of active targeting microRNA </a:t>
            </a:r>
            <a:r>
              <a:rPr lang="en-US" sz="1800" dirty="0">
                <a:solidFill>
                  <a:srgbClr val="0F5A6B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oligonucleotide therapeutics for unmet medical needs.</a:t>
            </a:r>
            <a:r>
              <a:rPr lang="en-US" sz="1800" dirty="0">
                <a:solidFill>
                  <a:srgbClr val="0F5A6B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b="1" dirty="0">
                <a:solidFill>
                  <a:srgbClr val="0F5A6B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Int. J. Mol. Sci. </a:t>
            </a:r>
            <a:r>
              <a:rPr lang="en-US" sz="1800" dirty="0">
                <a:solidFill>
                  <a:srgbClr val="0F5A6B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2023;24,7126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1800" u="sng" dirty="0">
                <a:solidFill>
                  <a:srgbClr val="0F5A6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M. Thibonnier </a:t>
            </a:r>
            <a:r>
              <a:rPr lang="en-US" sz="1800" dirty="0">
                <a:solidFill>
                  <a:srgbClr val="0F5A6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&amp; S. Ghosh. </a:t>
            </a:r>
            <a:r>
              <a:rPr lang="en-US" sz="1800" dirty="0">
                <a:solidFill>
                  <a:srgbClr val="0F5A6B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Knock Out of a MicroRNA-Hosting</a:t>
            </a:r>
            <a:r>
              <a:rPr lang="en-US" sz="1800" dirty="0">
                <a:solidFill>
                  <a:srgbClr val="0F5A6B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Gene and Pharmacologic Antagonism of its Intragenic MicroRNA Guide Strand Produce Diverse Outcomes</a:t>
            </a:r>
            <a:r>
              <a:rPr lang="en-US" sz="1800" dirty="0">
                <a:solidFill>
                  <a:srgbClr val="0F5A6B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  <a:r>
              <a:rPr lang="en-US" sz="1800" b="1" dirty="0">
                <a:solidFill>
                  <a:srgbClr val="0F5A6B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MicroRNA Journal</a:t>
            </a:r>
            <a:r>
              <a:rPr lang="en-US" sz="1800" dirty="0">
                <a:solidFill>
                  <a:srgbClr val="0F5A6B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s</a:t>
            </a:r>
            <a:r>
              <a:rPr lang="en-US" sz="1800" dirty="0">
                <a:solidFill>
                  <a:srgbClr val="0F5A6B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ubmitted, 2023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1800" u="sng" dirty="0">
                <a:solidFill>
                  <a:srgbClr val="0F5A6B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M. Thibonnier</a:t>
            </a:r>
            <a:r>
              <a:rPr lang="en-US" sz="1800" dirty="0">
                <a:solidFill>
                  <a:srgbClr val="0F5A6B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Criteria for developing active cellular targeting microRNA Oligonucleotide Therapeutics</a:t>
            </a:r>
            <a:r>
              <a:rPr lang="en-US" sz="1200" dirty="0">
                <a:solidFill>
                  <a:srgbClr val="0F5A6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1800" b="1" dirty="0">
                <a:solidFill>
                  <a:srgbClr val="0F5A6B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Int. J. Mol. Sci., </a:t>
            </a:r>
            <a:r>
              <a:rPr lang="en-US" sz="1800" dirty="0">
                <a:solidFill>
                  <a:srgbClr val="0F5A6B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submitted</a:t>
            </a:r>
            <a:r>
              <a:rPr lang="en-US" sz="1800" b="1" dirty="0">
                <a:solidFill>
                  <a:srgbClr val="0F5A6B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>
                <a:solidFill>
                  <a:srgbClr val="0F5A6B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2023</a:t>
            </a:r>
            <a:endParaRPr lang="en-US" sz="1800" dirty="0">
              <a:solidFill>
                <a:srgbClr val="0F5A6B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7694247"/>
      </p:ext>
    </p:extLst>
  </p:cSld>
  <p:clrMapOvr>
    <a:masterClrMapping/>
  </p:clrMapOvr>
  <p:transition spd="med" advTm="11364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2483FBD-6048-E543-0A29-F1B0BD3860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611" y="1582136"/>
            <a:ext cx="7215637" cy="4961651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CBBD567-6953-5BF6-BD9E-B4E72F7970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0" y="907153"/>
            <a:ext cx="9144000" cy="616849"/>
          </a:xfrm>
        </p:spPr>
        <p:txBody>
          <a:bodyPr/>
          <a:lstStyle/>
          <a:p>
            <a:pPr marL="0" indent="0" algn="ctr">
              <a:spcBef>
                <a:spcPts val="0"/>
              </a:spcBef>
              <a:buNone/>
            </a:pPr>
            <a:r>
              <a:rPr lang="en-US" sz="1500" dirty="0">
                <a:solidFill>
                  <a:srgbClr val="0F5A6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</a:t>
            </a:r>
            <a:r>
              <a:rPr lang="en-US" sz="1500" b="1" dirty="0">
                <a:solidFill>
                  <a:srgbClr val="0F5A6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complexity of the pathophysiology of the disease provide multiple potential targets for drug treatment</a:t>
            </a:r>
            <a:r>
              <a:rPr lang="en-US" sz="1500" dirty="0">
                <a:solidFill>
                  <a:srgbClr val="0F5A6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”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1600" b="1" i="1" dirty="0">
                <a:solidFill>
                  <a:srgbClr val="0F5A6B"/>
                </a:solidFill>
              </a:rPr>
              <a:t>Current therapies and new developments in NASH </a:t>
            </a:r>
            <a:r>
              <a:rPr lang="en-US" sz="1600" dirty="0">
                <a:solidFill>
                  <a:srgbClr val="0F5A6B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Gut 2022, www.ncbi.nlm.nih.gov/pubmed/35710299</a:t>
            </a:r>
            <a:endParaRPr lang="en-US" sz="1600" dirty="0">
              <a:solidFill>
                <a:srgbClr val="0F5A6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9F76A8F-A0EA-36D7-C0CF-5AFA81C77862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/>
            <a:fld id="{86CB4B4D-7CA3-9044-876B-883B54F8677D}" type="slidenum">
              <a:rPr lang="en-US" smtClean="0"/>
              <a:t>2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ED389FD-C8B3-3554-A18D-5F25CAEE275B}"/>
              </a:ext>
            </a:extLst>
          </p:cNvPr>
          <p:cNvSpPr txBox="1"/>
          <p:nvPr/>
        </p:nvSpPr>
        <p:spPr>
          <a:xfrm>
            <a:off x="1" y="8469"/>
            <a:ext cx="9143999" cy="769441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ctr"/>
            <a:r>
              <a:rPr lang="en-US" sz="4400" b="1" dirty="0">
                <a:solidFill>
                  <a:srgbClr val="0F5A6B"/>
                </a:solidFill>
              </a:rPr>
              <a:t>Many Therapeutic Targets for MASLD 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46B51C7D-DA3A-BC64-4C36-DB6F813AAFB7}"/>
              </a:ext>
            </a:extLst>
          </p:cNvPr>
          <p:cNvSpPr/>
          <p:nvPr/>
        </p:nvSpPr>
        <p:spPr>
          <a:xfrm>
            <a:off x="1198180" y="1524002"/>
            <a:ext cx="956441" cy="399394"/>
          </a:xfrm>
          <a:prstGeom prst="ellipse">
            <a:avLst/>
          </a:prstGeom>
          <a:noFill/>
          <a:ln w="25400" cap="flat">
            <a:solidFill>
              <a:srgbClr val="FF0000"/>
            </a:solidFill>
            <a:prstDash val="solid"/>
            <a:bevel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1D1D1D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82282521-F20A-3F31-A94C-C34407976645}"/>
              </a:ext>
            </a:extLst>
          </p:cNvPr>
          <p:cNvSpPr/>
          <p:nvPr/>
        </p:nvSpPr>
        <p:spPr>
          <a:xfrm>
            <a:off x="6448080" y="1676402"/>
            <a:ext cx="1592334" cy="509750"/>
          </a:xfrm>
          <a:prstGeom prst="ellipse">
            <a:avLst/>
          </a:prstGeom>
          <a:noFill/>
          <a:ln w="25400" cap="flat">
            <a:solidFill>
              <a:srgbClr val="FF0000"/>
            </a:solidFill>
            <a:prstDash val="solid"/>
            <a:bevel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1D1D1D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F893FF7A-C663-DAFD-2093-9EE693ABCC2D}"/>
              </a:ext>
            </a:extLst>
          </p:cNvPr>
          <p:cNvSpPr/>
          <p:nvPr/>
        </p:nvSpPr>
        <p:spPr>
          <a:xfrm>
            <a:off x="6600480" y="5875271"/>
            <a:ext cx="1229727" cy="509750"/>
          </a:xfrm>
          <a:prstGeom prst="ellipse">
            <a:avLst/>
          </a:prstGeom>
          <a:noFill/>
          <a:ln w="25400" cap="flat">
            <a:solidFill>
              <a:srgbClr val="FF0000"/>
            </a:solidFill>
            <a:prstDash val="solid"/>
            <a:bevel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1D1D1D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77064565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lide Number Placeholder 2"/>
          <p:cNvSpPr txBox="1">
            <a:spLocks noGrp="1"/>
          </p:cNvSpPr>
          <p:nvPr>
            <p:ph type="sldNum" sz="quarter" idx="2"/>
          </p:nvPr>
        </p:nvSpPr>
        <p:spPr>
          <a:xfrm>
            <a:off x="8924520" y="6602355"/>
            <a:ext cx="181381" cy="248304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pPr algn="ctr"/>
            <a:fld id="{86CB4B4D-7CA3-9044-876B-883B54F8677D}" type="slidenum">
              <a:rPr sz="1000"/>
              <a:pPr algn="ctr"/>
              <a:t>3</a:t>
            </a:fld>
            <a:endParaRPr sz="1000" dirty="0"/>
          </a:p>
        </p:txBody>
      </p:sp>
      <p:sp>
        <p:nvSpPr>
          <p:cNvPr id="63" name="Rectangle 3"/>
          <p:cNvSpPr txBox="1"/>
          <p:nvPr/>
        </p:nvSpPr>
        <p:spPr>
          <a:xfrm>
            <a:off x="0" y="43117"/>
            <a:ext cx="9143999" cy="769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 algn="ctr">
              <a:defRPr sz="4800" b="1">
                <a:solidFill>
                  <a:srgbClr val="0F5A6B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lang="en-US" sz="4400" b="1" dirty="0">
                <a:solidFill>
                  <a:srgbClr val="0F5A6B"/>
                </a:solidFill>
              </a:rPr>
              <a:t>New Therapies for Obesity &amp; MASLD</a:t>
            </a:r>
          </a:p>
        </p:txBody>
      </p:sp>
      <p:sp>
        <p:nvSpPr>
          <p:cNvPr id="64" name="Text Placeholder 5"/>
          <p:cNvSpPr txBox="1">
            <a:spLocks noGrp="1"/>
          </p:cNvSpPr>
          <p:nvPr>
            <p:ph type="body" idx="1"/>
          </p:nvPr>
        </p:nvSpPr>
        <p:spPr>
          <a:xfrm>
            <a:off x="38099" y="941531"/>
            <a:ext cx="9067801" cy="5753424"/>
          </a:xfrm>
          <a:prstGeom prst="rect">
            <a:avLst/>
          </a:prstGeom>
          <a:noFill/>
        </p:spPr>
        <p:txBody>
          <a:bodyPr>
            <a:normAutofit lnSpcReduction="10000"/>
          </a:bodyPr>
          <a:lstStyle/>
          <a:p>
            <a:pPr marL="283463" indent="-283463" algn="l" defTabSz="425195">
              <a:spcBef>
                <a:spcPts val="500"/>
              </a:spcBef>
              <a:buBlip>
                <a:blip r:embed="rId2"/>
              </a:buBlip>
              <a:defRPr sz="2046" b="1">
                <a:solidFill>
                  <a:srgbClr val="0F5A6B"/>
                </a:solidFill>
              </a:defRPr>
            </a:pPr>
            <a:r>
              <a:rPr lang="en-US" sz="1800" kern="50" dirty="0">
                <a:solidFill>
                  <a:srgbClr val="0F5A6B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Several Pharmaceutical Companies:</a:t>
            </a:r>
          </a:p>
          <a:p>
            <a:pPr marL="552544" lvl="1" indent="-283463" algn="l" defTabSz="425195">
              <a:spcBef>
                <a:spcPts val="0"/>
              </a:spcBef>
              <a:defRPr sz="2046" b="1">
                <a:solidFill>
                  <a:srgbClr val="0F5A6B"/>
                </a:solidFill>
              </a:defRPr>
            </a:pPr>
            <a:r>
              <a:rPr lang="en-US" sz="1800" kern="50" dirty="0">
                <a:solidFill>
                  <a:srgbClr val="0F5A6B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</a:t>
            </a:r>
            <a:r>
              <a:rPr lang="en-US" sz="1800" kern="50" dirty="0">
                <a:solidFill>
                  <a:srgbClr val="0F5A6B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ave developed GLP-1 Receptor Agonists for the treatment of Type 2 Diabetes Mellitus and/or Obesity (</a:t>
            </a:r>
            <a:r>
              <a:rPr lang="en-US" sz="1800" kern="50" dirty="0" err="1">
                <a:solidFill>
                  <a:srgbClr val="0F5A6B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e.g</a:t>
            </a:r>
            <a:r>
              <a:rPr lang="en-US" sz="1800" kern="50" dirty="0">
                <a:solidFill>
                  <a:srgbClr val="0F5A6B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liraglutide sc qd and semaglutide 2.4 mg sc </a:t>
            </a:r>
            <a:r>
              <a:rPr lang="en-US" sz="1800" kern="50" dirty="0" err="1">
                <a:solidFill>
                  <a:srgbClr val="0F5A6B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qw</a:t>
            </a:r>
            <a:r>
              <a:rPr lang="en-US" sz="1800" kern="50" dirty="0">
                <a:solidFill>
                  <a:srgbClr val="0F5A6B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)</a:t>
            </a:r>
          </a:p>
          <a:p>
            <a:pPr marL="552544" lvl="1" indent="-283463" algn="l" defTabSz="425195">
              <a:spcBef>
                <a:spcPts val="0"/>
              </a:spcBef>
              <a:defRPr sz="2046" b="1">
                <a:solidFill>
                  <a:srgbClr val="0F5A6B"/>
                </a:solidFill>
              </a:defRPr>
            </a:pPr>
            <a:r>
              <a:rPr lang="en-US" sz="1800" kern="50" dirty="0">
                <a:solidFill>
                  <a:srgbClr val="0F5A6B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Are testing dual, triple and quadruple combinations of incretin analogs (agonists to the glucagon-like peptide-1 receptor (GLP-1R), glucagon receptor (GCGR) and glucose-dependent insulinotropic peptide receptor (GIPR) for the treatment of obesity and MASLD</a:t>
            </a:r>
          </a:p>
          <a:p>
            <a:pPr marL="552544" lvl="1" indent="-283463" algn="l" defTabSz="425195">
              <a:spcBef>
                <a:spcPts val="0"/>
              </a:spcBef>
              <a:defRPr sz="2046" b="1">
                <a:solidFill>
                  <a:srgbClr val="0F5A6B"/>
                </a:solidFill>
              </a:defRPr>
            </a:pPr>
            <a:r>
              <a:rPr lang="en-US" sz="1800" kern="50" dirty="0">
                <a:solidFill>
                  <a:srgbClr val="0F5A6B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Achieved Body Weight reductions ≥ 15% vs placebo: e.g. </a:t>
            </a:r>
            <a:r>
              <a:rPr lang="en-US" sz="1800" dirty="0"/>
              <a:t>Tirzepatide </a:t>
            </a:r>
            <a:r>
              <a:rPr lang="en-US" sz="1800" kern="50" dirty="0">
                <a:solidFill>
                  <a:srgbClr val="0F5A6B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(GLP-1R + GIPR) </a:t>
            </a:r>
            <a:r>
              <a:rPr lang="en-US" sz="1800" dirty="0"/>
              <a:t>Once Weekly for the Treatment of Obesity (N Engl J Med 2022; 387:205-216)</a:t>
            </a:r>
          </a:p>
          <a:p>
            <a:pPr marL="552544" lvl="1" indent="-283463" algn="l" defTabSz="425195">
              <a:spcBef>
                <a:spcPts val="0"/>
              </a:spcBef>
              <a:defRPr sz="2046" b="1">
                <a:solidFill>
                  <a:srgbClr val="0F5A6B"/>
                </a:solidFill>
              </a:defRPr>
            </a:pPr>
            <a:r>
              <a:rPr lang="en-US" sz="1800" dirty="0">
                <a:solidFill>
                  <a:srgbClr val="0F5A6B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At the June 2023 American Diabetes Association meeting, Eli Lilly once-weekly s.c. injectable drug Retatrutide (GIP/GLP 1/Glucagon Receptor GCG triple agonist peptide) was shown to achieve a 24% body weight loss over 48 weeks</a:t>
            </a:r>
            <a:endParaRPr lang="en-US" sz="1800" kern="50" dirty="0">
              <a:solidFill>
                <a:srgbClr val="0F5A6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69081" lvl="1" indent="0" algn="ctr" defTabSz="425195">
              <a:spcBef>
                <a:spcPts val="500"/>
              </a:spcBef>
              <a:buNone/>
              <a:defRPr sz="2046" b="1">
                <a:solidFill>
                  <a:srgbClr val="0F5A6B"/>
                </a:solidFill>
              </a:defRPr>
            </a:pPr>
            <a:r>
              <a:rPr lang="en-US" sz="1800" kern="50" dirty="0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BUT:</a:t>
            </a:r>
          </a:p>
          <a:p>
            <a:pPr algn="l"/>
            <a:r>
              <a:rPr lang="en-US" sz="1800" b="1" dirty="0">
                <a:solidFill>
                  <a:srgbClr val="0F5A6B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Weight regain and cardiometabolic effects after withdrawal of semaglutide: The STEP 1 trial extension </a:t>
            </a:r>
            <a:r>
              <a:rPr lang="en-US" sz="1800" i="1" kern="50" dirty="0">
                <a:solidFill>
                  <a:srgbClr val="0F5A6B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(</a:t>
            </a:r>
            <a:r>
              <a:rPr lang="en-US" sz="1800" i="1" dirty="0">
                <a:solidFill>
                  <a:srgbClr val="0F5A6B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Diabetes Obes Metab. 2022;24:1553–1564)</a:t>
            </a:r>
          </a:p>
          <a:p>
            <a:pPr marL="234950" indent="0" algn="l">
              <a:buNone/>
            </a:pPr>
            <a:r>
              <a:rPr lang="en-US" sz="1800" i="1" dirty="0">
                <a:solidFill>
                  <a:srgbClr val="0F5A6B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One year after withdrawal of once-weekly subcutaneous semaglutide 2.4 mg and lifestyle intervention, participants regained two-thirds of their prior weight loss, with similar changes in cardiometabolic variables</a:t>
            </a:r>
            <a:r>
              <a:rPr lang="en-US" sz="1800" i="1" dirty="0">
                <a:solidFill>
                  <a:srgbClr val="0F5A6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1800" i="1" dirty="0">
                <a:solidFill>
                  <a:srgbClr val="0F5A6B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These </a:t>
            </a:r>
            <a:r>
              <a:rPr lang="en-US" sz="1800" i="1" dirty="0">
                <a:solidFill>
                  <a:srgbClr val="0F5A6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</a:t>
            </a:r>
            <a:r>
              <a:rPr lang="en-US" sz="1800" i="1" dirty="0">
                <a:solidFill>
                  <a:srgbClr val="0F5A6B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indings confirm the chronicity of obesity and suggest ongoing treatment is required to maintain improvements in weight and health</a:t>
            </a:r>
          </a:p>
          <a:p>
            <a:pPr indent="-219075" algn="l"/>
            <a:r>
              <a:rPr lang="en-US" sz="1800" b="1" i="1" dirty="0">
                <a:solidFill>
                  <a:srgbClr val="0F5A6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FDA has issued black box warnings for hypoglycemia, thyroid cancer and gastro-intestinal ileus</a:t>
            </a:r>
            <a:endParaRPr lang="en-US" sz="1800" i="1" dirty="0">
              <a:solidFill>
                <a:srgbClr val="0F5A6B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5655704"/>
      </p:ext>
    </p:extLst>
  </p:cSld>
  <p:clrMapOvr>
    <a:masterClrMapping/>
  </p:clrMapOvr>
  <p:transition spd="med" advTm="11364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Shape 80"/>
          <p:cNvSpPr>
            <a:spLocks noGrp="1"/>
          </p:cNvSpPr>
          <p:nvPr>
            <p:ph type="body" idx="1"/>
          </p:nvPr>
        </p:nvSpPr>
        <p:spPr>
          <a:xfrm>
            <a:off x="223897" y="971483"/>
            <a:ext cx="8882004" cy="5545063"/>
          </a:xfrm>
          <a:prstGeom prst="rect">
            <a:avLst/>
          </a:prstGeom>
        </p:spPr>
        <p:txBody>
          <a:bodyPr lIns="0" tIns="0" rIns="0" bIns="0">
            <a:normAutofit fontScale="62500" lnSpcReduction="20000"/>
          </a:bodyPr>
          <a:lstStyle/>
          <a:p>
            <a:pPr indent="-219075">
              <a:spcBef>
                <a:spcPts val="0"/>
              </a:spcBef>
            </a:pPr>
            <a:r>
              <a:rPr lang="en-US" sz="3600" kern="100" dirty="0">
                <a:solidFill>
                  <a:srgbClr val="0F5A6B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3800" b="1" kern="100" dirty="0">
                <a:solidFill>
                  <a:srgbClr val="0F5A6B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Goal:</a:t>
            </a:r>
            <a:r>
              <a:rPr lang="en-US" sz="3800" kern="100" dirty="0">
                <a:solidFill>
                  <a:srgbClr val="0F5A6B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800" b="1" u="sng" kern="100" dirty="0">
                <a:solidFill>
                  <a:srgbClr val="0F5A6B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Treat cardiometabolic pandemics </a:t>
            </a:r>
            <a:r>
              <a:rPr lang="en-US" sz="3800" kern="100" dirty="0">
                <a:solidFill>
                  <a:srgbClr val="0F5A6B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(obesity, dyslipidemia, insulin resistance, Type 2 diabetes and metabolic dysfunction-associated steatotic liver disease (MASLD)), </a:t>
            </a:r>
            <a:r>
              <a:rPr lang="en-US" sz="3800" b="1" u="sng" kern="100" dirty="0">
                <a:solidFill>
                  <a:srgbClr val="0F5A6B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without altering brain functions nor calories absorption, while improving patients’ quality of life</a:t>
            </a:r>
          </a:p>
          <a:p>
            <a:pPr marR="0" indent="0">
              <a:spcBef>
                <a:spcPts val="0"/>
              </a:spcBef>
              <a:spcAft>
                <a:spcPts val="0"/>
              </a:spcAft>
              <a:buNone/>
            </a:pPr>
            <a:endParaRPr lang="en-US" sz="3800" kern="100" dirty="0">
              <a:solidFill>
                <a:srgbClr val="0F5A6B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3800" b="1" dirty="0">
                <a:solidFill>
                  <a:srgbClr val="0F5A6B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Strategy:</a:t>
            </a:r>
            <a:r>
              <a:rPr lang="en-US" sz="3800" dirty="0">
                <a:solidFill>
                  <a:srgbClr val="0F5A6B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Use the pleiotropic concept of </a:t>
            </a:r>
            <a:r>
              <a:rPr lang="en-US" sz="3800" b="1" dirty="0">
                <a:solidFill>
                  <a:srgbClr val="0F5A6B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One Drug-Multiple Targets </a:t>
            </a:r>
            <a:r>
              <a:rPr lang="en-US" sz="3800" dirty="0">
                <a:solidFill>
                  <a:srgbClr val="0F5A6B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by developing active cellular targeting microRNAs</a:t>
            </a:r>
            <a:r>
              <a:rPr lang="en-US" sz="3800" b="1" dirty="0">
                <a:solidFill>
                  <a:srgbClr val="0F5A6B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800" b="1" dirty="0">
                <a:solidFill>
                  <a:srgbClr val="0F5A6B"/>
                </a:solidFill>
              </a:rPr>
              <a:t>Oligonucleotide Therapeutics (</a:t>
            </a:r>
            <a:r>
              <a:rPr lang="en-US" sz="3800" dirty="0">
                <a:solidFill>
                  <a:srgbClr val="0F5A6B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ONTs)</a:t>
            </a:r>
            <a:r>
              <a:rPr lang="en-US" sz="3800" b="1" dirty="0">
                <a:solidFill>
                  <a:srgbClr val="0F5A6B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800" dirty="0">
                <a:solidFill>
                  <a:srgbClr val="0F5A6B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</a:t>
            </a:r>
            <a:r>
              <a:rPr lang="en-US" sz="3800" b="1" dirty="0">
                <a:solidFill>
                  <a:srgbClr val="0F5A6B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800" dirty="0">
                <a:solidFill>
                  <a:srgbClr val="0F5A6B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simultaneously modulate several target genes involved in lipid oxidation, mitochondrial activity, energy expenditure, fat accumulation, inflammation and necrosis</a:t>
            </a:r>
            <a:r>
              <a:rPr lang="en-US" sz="3800" dirty="0">
                <a:solidFill>
                  <a:srgbClr val="0F5A6B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800" dirty="0">
                <a:solidFill>
                  <a:srgbClr val="0F5A6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to:</a:t>
            </a:r>
            <a:endParaRPr sz="3800" b="1" dirty="0">
              <a:solidFill>
                <a:srgbClr val="0F5A6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635000" indent="-344488" defTabSz="425195">
              <a:spcBef>
                <a:spcPts val="600"/>
              </a:spcBef>
              <a:buClr>
                <a:srgbClr val="0F5A6B"/>
              </a:buClr>
              <a:buFont typeface="+mj-lt"/>
              <a:buAutoNum type="arabicPeriod"/>
              <a:defRPr sz="1800">
                <a:solidFill>
                  <a:srgbClr val="000000"/>
                </a:solidFill>
              </a:defRPr>
            </a:pPr>
            <a:r>
              <a:rPr lang="en-US" sz="3600" dirty="0">
                <a:solidFill>
                  <a:srgbClr val="0F5A6B"/>
                </a:solidFill>
              </a:rPr>
              <a:t>Transform </a:t>
            </a:r>
            <a:r>
              <a:rPr sz="3600" dirty="0">
                <a:solidFill>
                  <a:srgbClr val="0F5A6B"/>
                </a:solidFill>
              </a:rPr>
              <a:t>subcutaneous lipid-storing fat cells </a:t>
            </a:r>
            <a:r>
              <a:rPr lang="en-US" sz="3600" dirty="0">
                <a:solidFill>
                  <a:srgbClr val="0F5A6B"/>
                </a:solidFill>
              </a:rPr>
              <a:t>(White Adipocytes) into calories-burning fat cells (”Browning Effect”) </a:t>
            </a:r>
            <a:endParaRPr sz="3600" dirty="0">
              <a:solidFill>
                <a:srgbClr val="0F5A6B"/>
              </a:solidFill>
            </a:endParaRPr>
          </a:p>
          <a:p>
            <a:pPr marL="635000" indent="-344488" defTabSz="425195">
              <a:spcBef>
                <a:spcPts val="600"/>
              </a:spcBef>
              <a:buClr>
                <a:srgbClr val="0F5A6B"/>
              </a:buClr>
              <a:buFont typeface="+mj-lt"/>
              <a:buAutoNum type="arabicPeriod"/>
              <a:defRPr sz="1800">
                <a:solidFill>
                  <a:srgbClr val="000000"/>
                </a:solidFill>
              </a:defRPr>
            </a:pPr>
            <a:r>
              <a:rPr lang="en-US" sz="3600" dirty="0">
                <a:solidFill>
                  <a:srgbClr val="0F5A6B"/>
                </a:solidFill>
              </a:rPr>
              <a:t>Reduce fat accumulation and body weight</a:t>
            </a:r>
          </a:p>
          <a:p>
            <a:pPr marL="635000" indent="-344488" defTabSz="425195">
              <a:spcBef>
                <a:spcPts val="600"/>
              </a:spcBef>
              <a:buClr>
                <a:srgbClr val="0F5A6B"/>
              </a:buClr>
              <a:buFont typeface="+mj-lt"/>
              <a:buAutoNum type="arabicPeriod"/>
              <a:defRPr sz="1800">
                <a:solidFill>
                  <a:srgbClr val="000000"/>
                </a:solidFill>
              </a:defRPr>
            </a:pPr>
            <a:r>
              <a:rPr lang="en-US" sz="3600" dirty="0">
                <a:solidFill>
                  <a:srgbClr val="0F5A6B"/>
                </a:solidFill>
              </a:rPr>
              <a:t>Correct  lipotoxicity and dyslipidemia</a:t>
            </a:r>
          </a:p>
          <a:p>
            <a:pPr marL="635000" indent="-344488" defTabSz="425195">
              <a:spcBef>
                <a:spcPts val="600"/>
              </a:spcBef>
              <a:buClr>
                <a:srgbClr val="0F5A6B"/>
              </a:buClr>
              <a:buFont typeface="+mj-lt"/>
              <a:buAutoNum type="arabicPeriod"/>
              <a:defRPr sz="1800">
                <a:solidFill>
                  <a:srgbClr val="000000"/>
                </a:solidFill>
              </a:defRPr>
            </a:pPr>
            <a:r>
              <a:rPr lang="en-US" sz="3600" dirty="0">
                <a:solidFill>
                  <a:srgbClr val="0F5A6B"/>
                </a:solidFill>
              </a:rPr>
              <a:t>Improve insulin sensitivity and Type 2 Diabetes Mellitus</a:t>
            </a:r>
          </a:p>
          <a:p>
            <a:pPr marL="635000" indent="-344488" defTabSz="425195">
              <a:spcBef>
                <a:spcPts val="600"/>
              </a:spcBef>
              <a:buClr>
                <a:srgbClr val="0F5A6B"/>
              </a:buClr>
              <a:buFont typeface="+mj-lt"/>
              <a:buAutoNum type="arabicPeriod"/>
              <a:defRPr sz="1800">
                <a:solidFill>
                  <a:srgbClr val="000000"/>
                </a:solidFill>
              </a:defRPr>
            </a:pPr>
            <a:r>
              <a:rPr lang="en-US" sz="3600" dirty="0">
                <a:solidFill>
                  <a:srgbClr val="0F5A6B"/>
                </a:solidFill>
              </a:rPr>
              <a:t>Reverse liver steatosis, inflammation and fibrosis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F3F8F72-9703-9346-A54A-E567407253E9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8686816" y="6603397"/>
            <a:ext cx="419085" cy="246221"/>
          </a:xfrm>
        </p:spPr>
        <p:txBody>
          <a:bodyPr/>
          <a:lstStyle/>
          <a:p>
            <a:pPr lvl="0" algn="ctr"/>
            <a:fld id="{86CB4B4D-7CA3-9044-876B-883B54F8677D}" type="slidenum">
              <a:rPr lang="en-US" sz="1000" smtClean="0"/>
              <a:pPr lvl="0" algn="ctr"/>
              <a:t>4</a:t>
            </a:fld>
            <a:endParaRPr lang="en-US" sz="1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D975129-1932-9A4E-975F-8D7AA3642F40}"/>
              </a:ext>
            </a:extLst>
          </p:cNvPr>
          <p:cNvSpPr txBox="1"/>
          <p:nvPr/>
        </p:nvSpPr>
        <p:spPr>
          <a:xfrm>
            <a:off x="0" y="7903"/>
            <a:ext cx="9144000" cy="76943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ctr" rtl="0" latinLnBrk="1" hangingPunct="0"/>
            <a:r>
              <a:rPr lang="en-US" sz="4400" b="1" dirty="0">
                <a:solidFill>
                  <a:srgbClr val="0F5A6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AptamiR’s </a:t>
            </a:r>
            <a:r>
              <a:rPr lang="en-US" sz="4400" b="1" dirty="0">
                <a:solidFill>
                  <a:srgbClr val="0D5A6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Goal</a:t>
            </a:r>
            <a:r>
              <a:rPr lang="en-US" sz="4400" b="1" dirty="0">
                <a:solidFill>
                  <a:srgbClr val="0F5A6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Strategy</a:t>
            </a:r>
          </a:p>
        </p:txBody>
      </p:sp>
    </p:spTree>
    <p:extLst>
      <p:ext uri="{BB962C8B-B14F-4D97-AF65-F5344CB8AC3E}">
        <p14:creationId xmlns:p14="http://schemas.microsoft.com/office/powerpoint/2010/main" val="2154936073"/>
      </p:ext>
    </p:extLst>
  </p:cSld>
  <p:clrMapOvr>
    <a:masterClrMapping/>
  </p:clrMapOvr>
  <p:transition spd="med" advTm="56662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4DB72C5-AA9A-C532-2FD3-631E8968B2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0" y="853973"/>
            <a:ext cx="9105901" cy="646331"/>
          </a:xfrm>
        </p:spPr>
        <p:txBody>
          <a:bodyPr/>
          <a:lstStyle/>
          <a:p>
            <a:r>
              <a:rPr lang="en-US" sz="2000" dirty="0">
                <a:solidFill>
                  <a:srgbClr val="0F5A6B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MicroRNA antagomirs act by Watson-Crick base-pairing to their complementary miRNAs, thus preventing such miRNAs to modulate their target messenger RNAs </a:t>
            </a:r>
            <a:endParaRPr lang="en-US" sz="2000" dirty="0">
              <a:solidFill>
                <a:srgbClr val="0F5A6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1AE40CA-4A45-7D2D-9E89-2A317613999A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5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A6FA50A-997C-E037-14A0-D07F982BB3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216C537-D087-EC18-51DC-3A19A34A15AD}"/>
              </a:ext>
            </a:extLst>
          </p:cNvPr>
          <p:cNvSpPr txBox="1"/>
          <p:nvPr/>
        </p:nvSpPr>
        <p:spPr>
          <a:xfrm>
            <a:off x="0" y="105100"/>
            <a:ext cx="9105901" cy="646331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0F5A6B"/>
                </a:solidFill>
              </a:rPr>
              <a:t>Mechanism of Action of microRNA Antagomirs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08CE23F-785D-F56A-550F-89654F6F73EF}"/>
              </a:ext>
            </a:extLst>
          </p:cNvPr>
          <p:cNvSpPr txBox="1"/>
          <p:nvPr/>
        </p:nvSpPr>
        <p:spPr>
          <a:xfrm>
            <a:off x="0" y="6342870"/>
            <a:ext cx="2984938" cy="46166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Vrinda" panose="020B0502040204020203" pitchFamily="34" charset="0"/>
              </a:rPr>
              <a:t>Kilikevicius, A., Meister, G. and Corey, D.R. 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Vrinda" panose="020B0502040204020203" pitchFamily="34" charset="0"/>
              </a:rPr>
              <a:t>(2022) </a:t>
            </a:r>
            <a:r>
              <a:rPr lang="en-US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Vrinda" panose="020B0502040204020203" pitchFamily="34" charset="0"/>
              </a:rPr>
              <a:t>Nucleic Acids Res, </a:t>
            </a:r>
            <a:r>
              <a:rPr lang="en-US" sz="12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Vrinda" panose="020B0502040204020203" pitchFamily="34" charset="0"/>
              </a:rPr>
              <a:t>50</a:t>
            </a:r>
            <a:r>
              <a:rPr lang="en-US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Vrinda" panose="020B0502040204020203" pitchFamily="34" charset="0"/>
              </a:rPr>
              <a:t>, 617-634</a:t>
            </a:r>
            <a:r>
              <a:rPr lang="en-US" sz="1200" i="1" dirty="0">
                <a:effectLst/>
              </a:rPr>
              <a:t> </a:t>
            </a:r>
            <a:endParaRPr lang="en-US" sz="1200" i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7229EBA-4547-08FD-18E2-627799FE0A7F}"/>
              </a:ext>
            </a:extLst>
          </p:cNvPr>
          <p:cNvSpPr txBox="1"/>
          <p:nvPr/>
        </p:nvSpPr>
        <p:spPr>
          <a:xfrm>
            <a:off x="5659800" y="6396335"/>
            <a:ext cx="3484200" cy="46166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sz="12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S. Anwar, F. Mir and T. Yokota </a:t>
            </a:r>
          </a:p>
          <a:p>
            <a:r>
              <a:rPr lang="en-US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(2023) Pharmaceutics 2023 Vol. 15 Issue 4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294EC11-B307-2E58-6F1A-1713AF2A08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35" y="1602846"/>
            <a:ext cx="4182110" cy="410972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40705020-21CD-A179-CA46-864B00B07541}"/>
              </a:ext>
            </a:extLst>
          </p:cNvPr>
          <p:cNvGrpSpPr/>
          <p:nvPr/>
        </p:nvGrpSpPr>
        <p:grpSpPr>
          <a:xfrm>
            <a:off x="14949" y="1488729"/>
            <a:ext cx="9067802" cy="5447623"/>
            <a:chOff x="2325240" y="1521488"/>
            <a:chExt cx="6818759" cy="4507725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A63FEE0-DBE0-3663-E01D-D65989B076F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88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25240" y="1521488"/>
              <a:ext cx="6818759" cy="4507725"/>
            </a:xfrm>
            <a:prstGeom prst="rect">
              <a:avLst/>
            </a:prstGeom>
          </p:spPr>
        </p:pic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77008343-59A0-C87C-1F73-1D337A156A5C}"/>
                </a:ext>
              </a:extLst>
            </p:cNvPr>
            <p:cNvSpPr/>
            <p:nvPr/>
          </p:nvSpPr>
          <p:spPr>
            <a:xfrm>
              <a:off x="6196521" y="2142796"/>
              <a:ext cx="1144270" cy="2971800"/>
            </a:xfrm>
            <a:prstGeom prst="roundRect">
              <a:avLst/>
            </a:prstGeom>
            <a:noFill/>
            <a:ln w="76200">
              <a:solidFill>
                <a:srgbClr val="FF0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18414889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Slide Number Placeholder 2"/>
          <p:cNvSpPr txBox="1">
            <a:spLocks noGrp="1"/>
          </p:cNvSpPr>
          <p:nvPr>
            <p:ph type="sldNum" sz="quarter" idx="2"/>
          </p:nvPr>
        </p:nvSpPr>
        <p:spPr>
          <a:xfrm>
            <a:off x="8847278" y="6602355"/>
            <a:ext cx="258623" cy="248304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pPr algn="ctr"/>
            <a:fld id="{86CB4B4D-7CA3-9044-876B-883B54F8677D}" type="slidenum">
              <a:rPr sz="1000"/>
              <a:pPr algn="ctr"/>
              <a:t>6</a:t>
            </a:fld>
            <a:endParaRPr sz="1000" dirty="0"/>
          </a:p>
        </p:txBody>
      </p:sp>
      <p:sp>
        <p:nvSpPr>
          <p:cNvPr id="176" name="TextBox 1"/>
          <p:cNvSpPr txBox="1"/>
          <p:nvPr/>
        </p:nvSpPr>
        <p:spPr>
          <a:xfrm>
            <a:off x="-70338" y="7341"/>
            <a:ext cx="9176239" cy="8925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 algn="ctr">
              <a:defRPr sz="4000" b="1">
                <a:solidFill>
                  <a:srgbClr val="0F5A6B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algn="ctr" rtl="0" latinLnBrk="1" hangingPunct="0"/>
            <a:r>
              <a:rPr lang="en-US" sz="2600" b="1" dirty="0">
                <a:solidFill>
                  <a:srgbClr val="0F5A6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AptamiR’s 7 Criteria </a:t>
            </a:r>
            <a:r>
              <a:rPr lang="en-US" sz="2600" b="1" dirty="0">
                <a:solidFill>
                  <a:srgbClr val="0F5A6B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for </a:t>
            </a:r>
            <a:r>
              <a:rPr lang="en-US" sz="2600" b="1" dirty="0">
                <a:solidFill>
                  <a:srgbClr val="0F5A6B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</a:t>
            </a:r>
            <a:r>
              <a:rPr lang="en-US" sz="2600" b="1" dirty="0">
                <a:solidFill>
                  <a:srgbClr val="0F5A6B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eveloping Generation 2.5</a:t>
            </a:r>
          </a:p>
          <a:p>
            <a:pPr algn="ctr" rtl="0" latinLnBrk="1" hangingPunct="0"/>
            <a:r>
              <a:rPr lang="en-US" sz="2600" b="1" dirty="0">
                <a:solidFill>
                  <a:srgbClr val="0F5A6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en-US" sz="2600" b="1" dirty="0">
                <a:solidFill>
                  <a:srgbClr val="0F5A6B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ctive </a:t>
            </a:r>
            <a:r>
              <a:rPr lang="en-US" sz="2600" b="1" dirty="0">
                <a:solidFill>
                  <a:srgbClr val="0F5A6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en-US" sz="2600" b="1" dirty="0">
                <a:solidFill>
                  <a:srgbClr val="0F5A6B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ellular </a:t>
            </a:r>
            <a:r>
              <a:rPr lang="en-US" sz="2600" b="1" dirty="0">
                <a:solidFill>
                  <a:srgbClr val="0F5A6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US" sz="2600" b="1" dirty="0">
                <a:solidFill>
                  <a:srgbClr val="0F5A6B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argeting microRNA Oligonucleotide Therapeutics</a:t>
            </a:r>
            <a:endParaRPr lang="en-US" sz="2600" dirty="0">
              <a:solidFill>
                <a:srgbClr val="0F5A6B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118442E-BFA3-D9EA-56F8-185AAA7374B5}"/>
              </a:ext>
            </a:extLst>
          </p:cNvPr>
          <p:cNvSpPr txBox="1"/>
          <p:nvPr/>
        </p:nvSpPr>
        <p:spPr>
          <a:xfrm>
            <a:off x="136633" y="917281"/>
            <a:ext cx="8881243" cy="564770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indent="290513" algn="l" fontAlgn="base">
              <a:lnSpc>
                <a:spcPct val="95000"/>
              </a:lnSpc>
              <a:buSzPts val="1000"/>
              <a:tabLst>
                <a:tab pos="217488" algn="l"/>
              </a:tabLst>
            </a:pPr>
            <a:r>
              <a:rPr lang="en-US" sz="2000" b="1" kern="100" dirty="0">
                <a:solidFill>
                  <a:srgbClr val="0F5A6B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1</a:t>
            </a:r>
            <a:r>
              <a:rPr lang="en-US" sz="2000" kern="100" dirty="0">
                <a:solidFill>
                  <a:srgbClr val="0F5A6B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  <a:r>
              <a:rPr lang="en-US" sz="2200" kern="100" dirty="0">
                <a:solidFill>
                  <a:srgbClr val="0F5A6B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Select a miRNA that is unique, universal, phylogenetically conserved and significantly expressed in the targeted tissues and organs of interest</a:t>
            </a:r>
          </a:p>
          <a:p>
            <a:pPr indent="290513" algn="l" fontAlgn="base">
              <a:lnSpc>
                <a:spcPct val="95000"/>
              </a:lnSpc>
              <a:buSzPts val="1000"/>
              <a:tabLst>
                <a:tab pos="217488" algn="l"/>
              </a:tabLst>
            </a:pPr>
            <a:endParaRPr lang="en-US" sz="1000" kern="100" dirty="0">
              <a:solidFill>
                <a:srgbClr val="0F5A6B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indent="290513" algn="l" fontAlgn="base">
              <a:lnSpc>
                <a:spcPct val="95000"/>
              </a:lnSpc>
              <a:buSzPts val="1000"/>
              <a:tabLst>
                <a:tab pos="217488" algn="l"/>
              </a:tabLst>
            </a:pPr>
            <a:r>
              <a:rPr lang="en-US" sz="2200" b="1" kern="100" dirty="0">
                <a:solidFill>
                  <a:srgbClr val="0F5A6B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2</a:t>
            </a:r>
            <a:r>
              <a:rPr lang="en-US" sz="2200" kern="100" dirty="0">
                <a:solidFill>
                  <a:srgbClr val="0F5A6B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  <a:r>
              <a:rPr lang="en-US" sz="2200" kern="100" dirty="0">
                <a:solidFill>
                  <a:srgbClr val="0F5A6B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Avoid</a:t>
            </a:r>
            <a:r>
              <a:rPr lang="en-US" sz="2200" kern="100" dirty="0">
                <a:solidFill>
                  <a:srgbClr val="0F5A6B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potential toxicities by replacing the </a:t>
            </a:r>
            <a:r>
              <a:rPr lang="en-US" sz="2200" dirty="0">
                <a:solidFill>
                  <a:srgbClr val="0F5A6B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chemical modifications 	(Phosphorothioate (PS) and Locked Nucleic Acid (LNA)) utilized in Generation 1 &amp; 2 ONTs </a:t>
            </a:r>
            <a:r>
              <a:rPr lang="en-US" sz="2200" kern="100" dirty="0">
                <a:solidFill>
                  <a:srgbClr val="0F5A6B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with a </a:t>
            </a:r>
            <a:r>
              <a:rPr lang="en-US" sz="2200" i="1" kern="100" dirty="0">
                <a:solidFill>
                  <a:srgbClr val="0F5A6B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gamma</a:t>
            </a:r>
            <a:r>
              <a:rPr lang="en-US" sz="2200" kern="100" dirty="0">
                <a:solidFill>
                  <a:srgbClr val="0F5A6B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Peptide Nucleic Acid (PNA) backbone</a:t>
            </a:r>
          </a:p>
          <a:p>
            <a:pPr lvl="1" indent="290513" algn="l" fontAlgn="base">
              <a:lnSpc>
                <a:spcPct val="95000"/>
              </a:lnSpc>
              <a:buSzPts val="1000"/>
              <a:tabLst>
                <a:tab pos="217488" algn="l"/>
              </a:tabLst>
            </a:pPr>
            <a:endParaRPr lang="en-US" sz="1000" kern="100" dirty="0">
              <a:solidFill>
                <a:srgbClr val="0F5A6B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1" indent="290513" algn="l" fontAlgn="base">
              <a:lnSpc>
                <a:spcPct val="95000"/>
              </a:lnSpc>
              <a:buSzPts val="1000"/>
              <a:tabLst>
                <a:tab pos="217488" algn="l"/>
              </a:tabLst>
            </a:pPr>
            <a:r>
              <a:rPr lang="en-US" sz="2200" b="1" kern="100" dirty="0">
                <a:solidFill>
                  <a:srgbClr val="0F5A6B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3</a:t>
            </a:r>
            <a:r>
              <a:rPr lang="en-US" sz="2200" b="1" kern="100" dirty="0">
                <a:solidFill>
                  <a:srgbClr val="0F5A6B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</a:t>
            </a:r>
            <a:r>
              <a:rPr lang="en-US" sz="2200" kern="100" dirty="0">
                <a:solidFill>
                  <a:srgbClr val="0F5A6B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Maintain resistance to nucleases and proteases/peptidases</a:t>
            </a:r>
          </a:p>
          <a:p>
            <a:pPr lvl="1" indent="290513" algn="l" fontAlgn="base">
              <a:lnSpc>
                <a:spcPct val="95000"/>
              </a:lnSpc>
              <a:buSzPts val="1000"/>
              <a:tabLst>
                <a:tab pos="217488" algn="l"/>
              </a:tabLst>
            </a:pPr>
            <a:endParaRPr lang="en-US" sz="1000" kern="100" dirty="0">
              <a:solidFill>
                <a:srgbClr val="0F5A6B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1" indent="290513" algn="l" fontAlgn="base">
              <a:lnSpc>
                <a:spcPct val="95000"/>
              </a:lnSpc>
              <a:buSzPts val="1000"/>
              <a:tabLst>
                <a:tab pos="217488" algn="l"/>
              </a:tabLst>
            </a:pPr>
            <a:r>
              <a:rPr lang="en-US" sz="2200" b="1" kern="100" dirty="0">
                <a:solidFill>
                  <a:srgbClr val="0F5A6B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4</a:t>
            </a:r>
            <a:r>
              <a:rPr lang="en-US" sz="2200" b="1" kern="100" dirty="0">
                <a:solidFill>
                  <a:srgbClr val="0F5A6B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</a:t>
            </a:r>
            <a:r>
              <a:rPr lang="en-US" sz="2200" kern="100" dirty="0">
                <a:solidFill>
                  <a:srgbClr val="0F5A6B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Avoid chirality</a:t>
            </a:r>
          </a:p>
          <a:p>
            <a:pPr lvl="1" indent="290513" algn="l" fontAlgn="base">
              <a:lnSpc>
                <a:spcPct val="95000"/>
              </a:lnSpc>
              <a:buSzPts val="1000"/>
              <a:tabLst>
                <a:tab pos="217488" algn="l"/>
              </a:tabLst>
            </a:pPr>
            <a:endParaRPr lang="en-US" sz="1000" kern="100" dirty="0">
              <a:solidFill>
                <a:srgbClr val="0F5A6B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1" indent="290513" algn="l" fontAlgn="base">
              <a:lnSpc>
                <a:spcPct val="95000"/>
              </a:lnSpc>
              <a:buSzPts val="1000"/>
              <a:tabLst>
                <a:tab pos="217488" algn="l"/>
              </a:tabLst>
            </a:pPr>
            <a:r>
              <a:rPr lang="en-US" sz="2200" b="1" kern="100" dirty="0">
                <a:solidFill>
                  <a:srgbClr val="0F5A6B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5</a:t>
            </a:r>
            <a:r>
              <a:rPr lang="en-US" sz="2200" b="1" kern="100" dirty="0">
                <a:solidFill>
                  <a:srgbClr val="0F5A6B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</a:t>
            </a:r>
            <a:r>
              <a:rPr lang="en-US" sz="2200" kern="100" dirty="0">
                <a:solidFill>
                  <a:srgbClr val="0F5A6B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Limit binding to serum proteins</a:t>
            </a:r>
          </a:p>
          <a:p>
            <a:pPr lvl="1" indent="290513" algn="l" fontAlgn="base">
              <a:lnSpc>
                <a:spcPct val="95000"/>
              </a:lnSpc>
              <a:buSzPts val="1000"/>
              <a:tabLst>
                <a:tab pos="217488" algn="l"/>
              </a:tabLst>
            </a:pPr>
            <a:endParaRPr lang="en-US" sz="1000" kern="100" dirty="0">
              <a:solidFill>
                <a:srgbClr val="0F5A6B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1" indent="290513" algn="l" fontAlgn="base">
              <a:lnSpc>
                <a:spcPct val="95000"/>
              </a:lnSpc>
              <a:buSzPts val="1000"/>
              <a:tabLst>
                <a:tab pos="217488" algn="l"/>
              </a:tabLst>
            </a:pPr>
            <a:r>
              <a:rPr lang="en-US" sz="2200" b="1" kern="100" dirty="0">
                <a:solidFill>
                  <a:srgbClr val="0F5A6B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6</a:t>
            </a:r>
            <a:r>
              <a:rPr lang="en-US" sz="2200" b="1" kern="100" dirty="0">
                <a:solidFill>
                  <a:srgbClr val="0F5A6B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</a:t>
            </a:r>
            <a:r>
              <a:rPr lang="en-US" sz="2200" kern="100" dirty="0">
                <a:solidFill>
                  <a:srgbClr val="0F5A6B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Optimize</a:t>
            </a:r>
            <a:r>
              <a:rPr lang="en-US" sz="2200" kern="100" dirty="0">
                <a:solidFill>
                  <a:srgbClr val="0F5A6B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and </a:t>
            </a:r>
            <a:r>
              <a:rPr lang="en-US" sz="2200" kern="100" dirty="0">
                <a:solidFill>
                  <a:srgbClr val="0F5A6B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simplify chemical synthesis</a:t>
            </a:r>
          </a:p>
          <a:p>
            <a:pPr lvl="1" indent="290513" algn="l" fontAlgn="base">
              <a:lnSpc>
                <a:spcPct val="95000"/>
              </a:lnSpc>
              <a:buSzPts val="1000"/>
              <a:tabLst>
                <a:tab pos="217488" algn="l"/>
              </a:tabLst>
            </a:pPr>
            <a:endParaRPr lang="en-US" sz="1000" kern="100" dirty="0">
              <a:solidFill>
                <a:srgbClr val="0F5A6B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1" indent="290513" algn="l" fontAlgn="base">
              <a:lnSpc>
                <a:spcPct val="95000"/>
              </a:lnSpc>
              <a:buSzPts val="1000"/>
              <a:tabLst>
                <a:tab pos="217488" algn="l"/>
              </a:tabLst>
            </a:pPr>
            <a:r>
              <a:rPr lang="en-US" sz="2200" b="1" kern="100" dirty="0">
                <a:solidFill>
                  <a:srgbClr val="0F5A6B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7</a:t>
            </a:r>
            <a:r>
              <a:rPr lang="en-US" sz="2200" b="1" kern="100" dirty="0">
                <a:solidFill>
                  <a:srgbClr val="0F5A6B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</a:t>
            </a:r>
            <a:r>
              <a:rPr lang="en-US" sz="2200" kern="100" dirty="0">
                <a:solidFill>
                  <a:srgbClr val="0F5A6B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Conjugate the ONT to a fatty acid or a short peptide for enhanced and active targeted delivery to adipocytes and metabolic organs via the cellular membrane 	transporter Fatty Acid Translocase (FAT) of a greatly reduced effective dose with an extended duration of action (mean residence time, MRT)</a:t>
            </a:r>
            <a:r>
              <a:rPr lang="en-US" sz="2200" kern="100" dirty="0">
                <a:solidFill>
                  <a:srgbClr val="0F5A6B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endParaRPr lang="en-US" sz="2200" kern="100" dirty="0">
              <a:solidFill>
                <a:srgbClr val="0F5A6B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0863596"/>
      </p:ext>
    </p:extLst>
  </p:cSld>
  <p:clrMapOvr>
    <a:masterClrMapping/>
  </p:clrMapOvr>
  <p:transition spd="med" advTm="10742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Slide Number Placeholder 2"/>
          <p:cNvSpPr txBox="1">
            <a:spLocks noGrp="1"/>
          </p:cNvSpPr>
          <p:nvPr>
            <p:ph type="sldNum" sz="quarter" idx="2"/>
          </p:nvPr>
        </p:nvSpPr>
        <p:spPr>
          <a:xfrm>
            <a:off x="8847278" y="6602355"/>
            <a:ext cx="258623" cy="24830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pPr algn="ctr"/>
            <a:fld id="{86CB4B4D-7CA3-9044-876B-883B54F8677D}" type="slidenum">
              <a:rPr sz="1000"/>
              <a:pPr algn="ctr"/>
              <a:t>7</a:t>
            </a:fld>
            <a:endParaRPr sz="1000" dirty="0"/>
          </a:p>
        </p:txBody>
      </p:sp>
      <p:sp>
        <p:nvSpPr>
          <p:cNvPr id="176" name="TextBox 1"/>
          <p:cNvSpPr txBox="1"/>
          <p:nvPr/>
        </p:nvSpPr>
        <p:spPr>
          <a:xfrm>
            <a:off x="-70338" y="7341"/>
            <a:ext cx="9176239" cy="8925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>
            <a:lvl1pPr algn="ctr">
              <a:defRPr sz="4000" b="1">
                <a:solidFill>
                  <a:srgbClr val="0F5A6B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marL="514350" indent="-514350" algn="ctr" rtl="0" latinLnBrk="1" hangingPunct="0">
              <a:buAutoNum type="arabicPeriod"/>
            </a:pPr>
            <a:r>
              <a:rPr lang="en-US" sz="2600" b="1" dirty="0">
                <a:solidFill>
                  <a:srgbClr val="0F5A6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Select a miRNA that is unique, universal, phylogenetically </a:t>
            </a:r>
          </a:p>
          <a:p>
            <a:pPr algn="ctr" rtl="0" latinLnBrk="1" hangingPunct="0"/>
            <a:r>
              <a:rPr lang="en-US" sz="2600" b="1" dirty="0">
                <a:solidFill>
                  <a:srgbClr val="0F5A6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conserved and expressed in the targeted tissues/organs</a:t>
            </a:r>
            <a:endParaRPr lang="en-US" sz="2600" dirty="0">
              <a:solidFill>
                <a:srgbClr val="0F5A6B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118442E-BFA3-D9EA-56F8-185AAA7374B5}"/>
              </a:ext>
            </a:extLst>
          </p:cNvPr>
          <p:cNvSpPr txBox="1"/>
          <p:nvPr/>
        </p:nvSpPr>
        <p:spPr>
          <a:xfrm>
            <a:off x="136633" y="917281"/>
            <a:ext cx="8881243" cy="2753061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lvl="1" indent="9525" algn="l" fontAlgn="base">
              <a:lnSpc>
                <a:spcPct val="95000"/>
              </a:lnSpc>
              <a:buSzPts val="1000"/>
            </a:pPr>
            <a:r>
              <a:rPr lang="en-US" dirty="0">
                <a:solidFill>
                  <a:srgbClr val="0F5A6B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The sequence of miR-22-3p is unique and well conserved across species         (https://</a:t>
            </a:r>
            <a:r>
              <a:rPr lang="en-US" dirty="0" err="1">
                <a:solidFill>
                  <a:srgbClr val="0F5A6B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www.targetscan.org</a:t>
            </a:r>
            <a:r>
              <a:rPr lang="en-US" dirty="0">
                <a:solidFill>
                  <a:srgbClr val="0F5A6B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/vert_80/ 0)</a:t>
            </a:r>
          </a:p>
          <a:p>
            <a:pPr lvl="1" indent="290513" algn="l" fontAlgn="base">
              <a:lnSpc>
                <a:spcPct val="95000"/>
              </a:lnSpc>
              <a:buSzPts val="1000"/>
              <a:tabLst>
                <a:tab pos="217488" algn="l"/>
              </a:tabLst>
            </a:pPr>
            <a:endParaRPr lang="en-US" sz="1200" dirty="0">
              <a:solidFill>
                <a:srgbClr val="0F5A6B"/>
              </a:solidFill>
              <a:latin typeface="Calibri" panose="020F0502020204030204" pitchFamily="34" charset="0"/>
              <a:ea typeface="SimSun" panose="02010600030101010101" pitchFamily="2" charset="-122"/>
              <a:cs typeface="Calibri" panose="020F0502020204030204" pitchFamily="34" charset="0"/>
            </a:endParaRPr>
          </a:p>
          <a:p>
            <a:pPr lvl="1" indent="9525" algn="l" fontAlgn="base">
              <a:lnSpc>
                <a:spcPct val="95000"/>
              </a:lnSpc>
              <a:buSzPts val="1000"/>
              <a:tabLst>
                <a:tab pos="217488" algn="l"/>
              </a:tabLst>
            </a:pPr>
            <a:r>
              <a:rPr lang="en-US" dirty="0">
                <a:solidFill>
                  <a:srgbClr val="0F5A6B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The human tissue/organ distribution of hsa-miR-22-3p was examined using the TissueAtlas2 program (</a:t>
            </a:r>
            <a:r>
              <a:rPr lang="en-US" dirty="0">
                <a:solidFill>
                  <a:srgbClr val="0F5A6B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https://www.ccb.uni-saarland.de/tissueatlas2</a:t>
            </a:r>
            <a:r>
              <a:rPr lang="en-US" dirty="0">
                <a:solidFill>
                  <a:srgbClr val="0F5A6B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)</a:t>
            </a:r>
          </a:p>
          <a:p>
            <a:pPr lvl="1" indent="9525" algn="l" fontAlgn="base">
              <a:lnSpc>
                <a:spcPct val="95000"/>
              </a:lnSpc>
              <a:buSzPts val="1000"/>
              <a:tabLst>
                <a:tab pos="217488" algn="l"/>
              </a:tabLst>
            </a:pPr>
            <a:endParaRPr lang="en-US" sz="1200" dirty="0">
              <a:solidFill>
                <a:srgbClr val="0F5A6B"/>
              </a:solidFill>
              <a:effectLst/>
              <a:latin typeface="Calibri" panose="020F0502020204030204" pitchFamily="34" charset="0"/>
              <a:ea typeface="SimSun" panose="02010600030101010101" pitchFamily="2" charset="-122"/>
              <a:cs typeface="Calibri" panose="020F0502020204030204" pitchFamily="34" charset="0"/>
            </a:endParaRPr>
          </a:p>
          <a:p>
            <a:pPr lvl="1" indent="9525" algn="l" fontAlgn="base">
              <a:lnSpc>
                <a:spcPct val="95000"/>
              </a:lnSpc>
              <a:buSzPts val="1000"/>
              <a:tabLst>
                <a:tab pos="217488" algn="l"/>
              </a:tabLst>
            </a:pPr>
            <a:r>
              <a:rPr lang="en-US" dirty="0">
                <a:solidFill>
                  <a:srgbClr val="0F5A6B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The Tissue Specific Index (TSI) for hsa-miR-22-3p was 0.855, indicating a high tissue-specific expression pattern, especially in the adipocytes, skeletal muscle and the myocardium (</a:t>
            </a:r>
            <a:r>
              <a:rPr kumimoji="0" lang="en-US" altLang="en-US" b="0" i="1" u="none" strike="noStrike" cap="none" normalizeH="0" baseline="0" dirty="0">
                <a:ln>
                  <a:noFill/>
                </a:ln>
                <a:solidFill>
                  <a:srgbClr val="0F5A6B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red arrows)</a:t>
            </a:r>
            <a:r>
              <a:rPr lang="en-US" dirty="0">
                <a:solidFill>
                  <a:srgbClr val="0F5A6B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:</a:t>
            </a:r>
          </a:p>
          <a:p>
            <a:pPr lvl="1" indent="290513" algn="l" fontAlgn="base">
              <a:lnSpc>
                <a:spcPct val="95000"/>
              </a:lnSpc>
              <a:buSzPts val="1000"/>
              <a:tabLst>
                <a:tab pos="217488" algn="l"/>
              </a:tabLst>
            </a:pPr>
            <a:endParaRPr lang="en-US" sz="1200" kern="100" dirty="0">
              <a:solidFill>
                <a:srgbClr val="0F5A6B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indent="290513" algn="l" fontAlgn="base">
              <a:lnSpc>
                <a:spcPct val="95000"/>
              </a:lnSpc>
              <a:buSzPts val="1000"/>
              <a:tabLst>
                <a:tab pos="217488" algn="l"/>
              </a:tabLst>
            </a:pPr>
            <a:r>
              <a:rPr lang="en-US" sz="2000" kern="100" dirty="0">
                <a:solidFill>
                  <a:srgbClr val="0F5A6B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endParaRPr lang="en-US" sz="2200" kern="100" dirty="0">
              <a:solidFill>
                <a:srgbClr val="0F5A6B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pic>
        <p:nvPicPr>
          <p:cNvPr id="2" name="Picture 1" descr="Chart, bar chart&#10;&#10;Description automatically generated">
            <a:extLst>
              <a:ext uri="{FF2B5EF4-FFF2-40B4-BE49-F238E27FC236}">
                <a16:creationId xmlns:a16="http://schemas.microsoft.com/office/drawing/2014/main" id="{0FB14AC7-4AE7-F542-C177-3D74C0B204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71" y="3109048"/>
            <a:ext cx="9081509" cy="3459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701429"/>
      </p:ext>
    </p:extLst>
  </p:cSld>
  <p:clrMapOvr>
    <a:masterClrMapping/>
  </p:clrMapOvr>
  <p:transition spd="med" advTm="10742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14B77A5B-9956-5146-ABCC-E4181EF63C30}"/>
              </a:ext>
            </a:extLst>
          </p:cNvPr>
          <p:cNvGrpSpPr/>
          <p:nvPr/>
        </p:nvGrpSpPr>
        <p:grpSpPr>
          <a:xfrm>
            <a:off x="0" y="934029"/>
            <a:ext cx="6129243" cy="4750038"/>
            <a:chOff x="-91417" y="1359019"/>
            <a:chExt cx="6141194" cy="4813846"/>
          </a:xfrm>
        </p:grpSpPr>
        <p:pic>
          <p:nvPicPr>
            <p:cNvPr id="4" name="Picture 3" descr="Screen Shot 2015-03-12 at 23.15.49.png"/>
            <p:cNvPicPr>
              <a:picLocks noChangeAspect="1"/>
            </p:cNvPicPr>
            <p:nvPr/>
          </p:nvPicPr>
          <p:blipFill rotWithShape="1"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1"/>
            <a:stretch/>
          </p:blipFill>
          <p:spPr>
            <a:xfrm>
              <a:off x="3795408" y="1948795"/>
              <a:ext cx="1990732" cy="3561148"/>
            </a:xfrm>
            <a:prstGeom prst="rect">
              <a:avLst/>
            </a:prstGeom>
          </p:spPr>
        </p:pic>
        <p:pic>
          <p:nvPicPr>
            <p:cNvPr id="8" name="Picture 7" descr="Screen Shot 2015-03-12 at 23.16.08.png"/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91416" y="1956913"/>
              <a:ext cx="2036660" cy="3553030"/>
            </a:xfrm>
            <a:prstGeom prst="rect">
              <a:avLst/>
            </a:prstGeom>
          </p:spPr>
        </p:pic>
        <p:sp>
          <p:nvSpPr>
            <p:cNvPr id="2" name="TextBox 1"/>
            <p:cNvSpPr txBox="1"/>
            <p:nvPr/>
          </p:nvSpPr>
          <p:spPr>
            <a:xfrm>
              <a:off x="1164580" y="5829765"/>
              <a:ext cx="3939994" cy="3431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1600" b="1" i="1" u="none" strike="noStrike" cap="none" spc="0" normalizeH="0" baseline="0" dirty="0">
                  <a:ln>
                    <a:noFill/>
                  </a:ln>
                  <a:solidFill>
                    <a:srgbClr val="0F5A6B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rPr>
                <a:t>Mean Body Weight at week 8 of study</a:t>
              </a:r>
              <a:r>
                <a:rPr kumimoji="0" lang="en-US" sz="1600" i="1" u="none" strike="noStrike" cap="none" spc="0" normalizeH="0" baseline="0" dirty="0">
                  <a:ln>
                    <a:noFill/>
                  </a:ln>
                  <a:solidFill>
                    <a:srgbClr val="0F5A6B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rPr>
                <a:t> </a:t>
              </a:r>
            </a:p>
          </p:txBody>
        </p:sp>
        <p:sp>
          <p:nvSpPr>
            <p:cNvPr id="15" name="TextBox 56"/>
            <p:cNvSpPr txBox="1"/>
            <p:nvPr/>
          </p:nvSpPr>
          <p:spPr>
            <a:xfrm>
              <a:off x="412096" y="1444830"/>
              <a:ext cx="1110797" cy="3431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ctr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1600" b="1" u="none" strike="noStrike" cap="none" spc="0" normalizeH="0" baseline="0" dirty="0">
                  <a:ln>
                    <a:noFill/>
                  </a:ln>
                  <a:solidFill>
                    <a:srgbClr val="0F5A6B"/>
                  </a:solidFill>
                  <a:effectLst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Calibri"/>
                </a:rPr>
                <a:t>Normal diet</a:t>
              </a:r>
              <a:endParaRPr kumimoji="0" lang="en-US" sz="1600" b="1" u="none" strike="noStrike" cap="none" spc="0" normalizeH="0" dirty="0">
                <a:ln>
                  <a:noFill/>
                </a:ln>
                <a:solidFill>
                  <a:srgbClr val="0F5A6B"/>
                </a:solidFill>
                <a:effectLst/>
                <a:uFillTx/>
                <a:latin typeface="Calibri" panose="020F0502020204030204" pitchFamily="34" charset="0"/>
                <a:cs typeface="Calibri" panose="020F0502020204030204" pitchFamily="34" charset="0"/>
                <a:sym typeface="Calibri"/>
              </a:endParaRPr>
            </a:p>
          </p:txBody>
        </p:sp>
        <p:sp>
          <p:nvSpPr>
            <p:cNvPr id="16" name="TextBox 58"/>
            <p:cNvSpPr txBox="1"/>
            <p:nvPr/>
          </p:nvSpPr>
          <p:spPr>
            <a:xfrm>
              <a:off x="3516821" y="1359019"/>
              <a:ext cx="2532956" cy="59262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algn="ctr" rtl="0" latinLnBrk="1" hangingPunct="0"/>
              <a:r>
                <a:rPr lang="en-US" sz="1600" b="1" dirty="0">
                  <a:solidFill>
                    <a:srgbClr val="0F5A6B"/>
                  </a:solidFill>
                </a:rPr>
                <a:t>60% High-fat diet </a:t>
              </a:r>
            </a:p>
            <a:p>
              <a:pPr algn="ctr" rtl="0" latinLnBrk="1" hangingPunct="0"/>
              <a:r>
                <a:rPr lang="en-US" sz="1600" b="1" dirty="0">
                  <a:solidFill>
                    <a:srgbClr val="0F5A6B"/>
                  </a:solidFill>
                </a:rPr>
                <a:t>+ anti-miR Rx</a:t>
              </a:r>
            </a:p>
          </p:txBody>
        </p:sp>
        <p:sp>
          <p:nvSpPr>
            <p:cNvPr id="3" name="Ellipse 2"/>
            <p:cNvSpPr/>
            <p:nvPr/>
          </p:nvSpPr>
          <p:spPr>
            <a:xfrm>
              <a:off x="3795408" y="5493899"/>
              <a:ext cx="1990732" cy="402549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noAutofit/>
            </a:bodyPr>
            <a:lstStyle/>
            <a:p>
              <a:pPr marL="0" marR="0" indent="0" algn="ctr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fr-FR" sz="1600" b="1" i="0" u="none" strike="noStrike" cap="none" spc="0" normalizeH="0" baseline="0" dirty="0">
                  <a:ln>
                    <a:noFill/>
                  </a:ln>
                  <a:solidFill>
                    <a:srgbClr val="0F5A6B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rPr>
                <a:t>35.51 gm</a:t>
              </a:r>
            </a:p>
          </p:txBody>
        </p:sp>
        <p:sp>
          <p:nvSpPr>
            <p:cNvPr id="19" name="Ellipse 18"/>
            <p:cNvSpPr/>
            <p:nvPr/>
          </p:nvSpPr>
          <p:spPr>
            <a:xfrm>
              <a:off x="-91417" y="5493900"/>
              <a:ext cx="2036660" cy="40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noAutofit/>
            </a:bodyPr>
            <a:lstStyle/>
            <a:p>
              <a:pPr marL="0" marR="0" indent="0" algn="ctr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fr-FR" sz="1600" b="1" i="0" u="none" strike="noStrike" cap="none" spc="0" normalizeH="0" baseline="0" dirty="0">
                  <a:ln>
                    <a:noFill/>
                  </a:ln>
                  <a:solidFill>
                    <a:srgbClr val="0F5A6B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rPr>
                <a:t>32.08 gm</a:t>
              </a:r>
            </a:p>
          </p:txBody>
        </p:sp>
        <p:pic>
          <p:nvPicPr>
            <p:cNvPr id="22" name="Picture 3" descr="Screen Shot 2015-03-12 at 23.15.49.png"/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1"/>
            <a:stretch/>
          </p:blipFill>
          <p:spPr>
            <a:xfrm>
              <a:off x="1993636" y="1956914"/>
              <a:ext cx="1732491" cy="3553029"/>
            </a:xfrm>
            <a:prstGeom prst="rect">
              <a:avLst/>
            </a:prstGeom>
          </p:spPr>
        </p:pic>
        <p:sp>
          <p:nvSpPr>
            <p:cNvPr id="23" name="TextBox 57"/>
            <p:cNvSpPr txBox="1"/>
            <p:nvPr/>
          </p:nvSpPr>
          <p:spPr>
            <a:xfrm>
              <a:off x="1800152" y="1444830"/>
              <a:ext cx="2155473" cy="3431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algn="ctr" rtl="0" latinLnBrk="1" hangingPunct="0"/>
              <a:r>
                <a:rPr lang="en-US" sz="1600" b="1" dirty="0">
                  <a:solidFill>
                    <a:srgbClr val="0F5A6B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60% High-fat diet</a:t>
              </a:r>
            </a:p>
          </p:txBody>
        </p:sp>
        <p:sp>
          <p:nvSpPr>
            <p:cNvPr id="24" name="Ellipse 23"/>
            <p:cNvSpPr/>
            <p:nvPr/>
          </p:nvSpPr>
          <p:spPr>
            <a:xfrm>
              <a:off x="1993636" y="5493899"/>
              <a:ext cx="1709823" cy="402549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noAutofit/>
            </a:bodyPr>
            <a:lstStyle/>
            <a:p>
              <a:pPr marL="0" marR="0" indent="0" algn="ctr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fr-FR" sz="1600" b="1" dirty="0">
                  <a:solidFill>
                    <a:srgbClr val="0F5A6B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45.85</a:t>
              </a:r>
              <a:r>
                <a:rPr kumimoji="0" lang="fr-FR" sz="1600" b="1" i="0" u="none" strike="noStrike" cap="none" spc="0" normalizeH="0" baseline="0" dirty="0">
                  <a:ln>
                    <a:noFill/>
                  </a:ln>
                  <a:solidFill>
                    <a:srgbClr val="0F5A6B"/>
                  </a:solidFill>
                  <a:effectLst/>
                  <a:uFillTx/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Calibri"/>
                </a:rPr>
                <a:t> gm.</a:t>
              </a:r>
            </a:p>
          </p:txBody>
        </p:sp>
      </p:grpSp>
      <p:graphicFrame>
        <p:nvGraphicFramePr>
          <p:cNvPr id="25" name="Table 6"/>
          <p:cNvGraphicFramePr>
            <a:graphicFrameLocks noGrp="1"/>
          </p:cNvGraphicFramePr>
          <p:nvPr/>
        </p:nvGraphicFramePr>
        <p:xfrm>
          <a:off x="6036727" y="999943"/>
          <a:ext cx="2859497" cy="460164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256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3389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50318">
                <a:tc grid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i="0" dirty="0">
                          <a:solidFill>
                            <a:srgbClr val="0F5A6B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Results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1797B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9224">
                <a:tc>
                  <a:txBody>
                    <a:bodyPr/>
                    <a:lstStyle/>
                    <a:p>
                      <a:pPr marL="0" lvl="0" indent="0" algn="l" defTabSz="457200"/>
                      <a:r>
                        <a:rPr lang="en-US" sz="1400" b="1" i="0" dirty="0">
                          <a:solidFill>
                            <a:srgbClr val="0F5A6B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Calibri"/>
                        </a:rPr>
                        <a:t>Body Weight</a:t>
                      </a:r>
                    </a:p>
                  </a:txBody>
                  <a:tcPr marT="91440" marB="914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1" i="0" dirty="0">
                          <a:solidFill>
                            <a:srgbClr val="0F5A6B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Reduced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2272">
                <a:tc>
                  <a:txBody>
                    <a:bodyPr/>
                    <a:lstStyle/>
                    <a:p>
                      <a:pPr marL="0" lvl="0" indent="0" algn="l" defTabSz="457200"/>
                      <a:r>
                        <a:rPr lang="en-US" sz="1400" b="1" i="0" dirty="0">
                          <a:solidFill>
                            <a:srgbClr val="0F5A6B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Calibri"/>
                        </a:rPr>
                        <a:t>Fat Mass</a:t>
                      </a:r>
                    </a:p>
                  </a:txBody>
                  <a:tcPr marT="91440" marB="914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1" i="0" dirty="0">
                          <a:solidFill>
                            <a:srgbClr val="0F5A6B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Reduced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3608">
                <a:tc>
                  <a:txBody>
                    <a:bodyPr/>
                    <a:lstStyle/>
                    <a:p>
                      <a:pPr marL="0" lvl="0" indent="0" algn="l" defTabSz="457200"/>
                      <a:r>
                        <a:rPr lang="en-US" sz="1400" b="1" i="0" dirty="0">
                          <a:solidFill>
                            <a:srgbClr val="0F5A6B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Calibri"/>
                        </a:rPr>
                        <a:t>Lean Mass</a:t>
                      </a:r>
                    </a:p>
                  </a:txBody>
                  <a:tcPr marT="91440" marB="914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i="0" dirty="0">
                          <a:solidFill>
                            <a:srgbClr val="0F5A6B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Unchanged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0833">
                <a:tc>
                  <a:txBody>
                    <a:bodyPr/>
                    <a:lstStyle/>
                    <a:p>
                      <a:pPr marL="0" lvl="0" indent="0" algn="l" defTabSz="457200"/>
                      <a:r>
                        <a:rPr lang="en-US" sz="1400" b="1" i="0" dirty="0">
                          <a:solidFill>
                            <a:srgbClr val="0F5A6B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Calibri"/>
                        </a:rPr>
                        <a:t>Cholesterol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1" i="0" dirty="0">
                          <a:solidFill>
                            <a:srgbClr val="0F5A6B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Improved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4255">
                <a:tc>
                  <a:txBody>
                    <a:bodyPr/>
                    <a:lstStyle/>
                    <a:p>
                      <a:pPr marL="0" lvl="0" indent="0" algn="l" defTabSz="457200"/>
                      <a:r>
                        <a:rPr lang="en-US" sz="1400" b="1" i="0" dirty="0">
                          <a:solidFill>
                            <a:srgbClr val="0F5A6B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Calibri"/>
                        </a:rPr>
                        <a:t>Glucose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1" i="0" dirty="0">
                          <a:solidFill>
                            <a:srgbClr val="0F5A6B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Improved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84255">
                <a:tc>
                  <a:txBody>
                    <a:bodyPr/>
                    <a:lstStyle/>
                    <a:p>
                      <a:pPr marL="0" lvl="0" indent="0" algn="l" defTabSz="457200"/>
                      <a:r>
                        <a:rPr lang="en-US" sz="1400" b="1" i="0" dirty="0">
                          <a:solidFill>
                            <a:srgbClr val="0F5A6B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Calibri"/>
                        </a:rPr>
                        <a:t>Insulin Sensitivity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1" i="0" dirty="0">
                          <a:solidFill>
                            <a:srgbClr val="0F5A6B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Preserved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84255">
                <a:tc>
                  <a:txBody>
                    <a:bodyPr/>
                    <a:lstStyle/>
                    <a:p>
                      <a:pPr marL="0" lvl="0" indent="0" algn="l" defTabSz="457200"/>
                      <a:r>
                        <a:rPr lang="en-US" sz="1400" b="1" i="0" dirty="0">
                          <a:solidFill>
                            <a:srgbClr val="0F5A6B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Calibri"/>
                        </a:rPr>
                        <a:t>Liver Tests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1" i="0" dirty="0">
                          <a:solidFill>
                            <a:srgbClr val="0F5A6B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Normal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84255">
                <a:tc>
                  <a:txBody>
                    <a:bodyPr/>
                    <a:lstStyle/>
                    <a:p>
                      <a:pPr marL="0" lvl="0" indent="0" algn="l" defTabSz="457200"/>
                      <a:r>
                        <a:rPr lang="en-US" sz="1400" b="1" i="0" dirty="0">
                          <a:solidFill>
                            <a:srgbClr val="0F5A6B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Calibri"/>
                        </a:rPr>
                        <a:t>Temperature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1" i="0" dirty="0">
                          <a:solidFill>
                            <a:srgbClr val="0F5A6B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Normal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84255">
                <a:tc>
                  <a:txBody>
                    <a:bodyPr/>
                    <a:lstStyle/>
                    <a:p>
                      <a:pPr marL="0" lvl="0" indent="0" algn="l" defTabSz="457200"/>
                      <a:r>
                        <a:rPr lang="en-US" sz="1400" b="1" i="0" dirty="0">
                          <a:solidFill>
                            <a:srgbClr val="0F5A6B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Calibri"/>
                        </a:rPr>
                        <a:t>Appetite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1" i="0" dirty="0">
                          <a:solidFill>
                            <a:srgbClr val="0F5A6B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Unchanged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84255">
                <a:tc>
                  <a:txBody>
                    <a:bodyPr/>
                    <a:lstStyle/>
                    <a:p>
                      <a:pPr marL="0" lvl="0" indent="0" algn="l" defTabSz="457200"/>
                      <a:r>
                        <a:rPr lang="en-US" sz="1400" b="1" i="0" dirty="0">
                          <a:solidFill>
                            <a:srgbClr val="0F5A6B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Calibri"/>
                        </a:rPr>
                        <a:t>Energy Expenditure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1" i="0" dirty="0">
                          <a:solidFill>
                            <a:srgbClr val="0F5A6B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Increased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84255">
                <a:tc>
                  <a:txBody>
                    <a:bodyPr/>
                    <a:lstStyle/>
                    <a:p>
                      <a:pPr marL="0" lvl="0" indent="0" algn="l" defTabSz="457200"/>
                      <a:r>
                        <a:rPr lang="en-US" sz="1400" b="1" i="0" dirty="0">
                          <a:solidFill>
                            <a:srgbClr val="0F5A6B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Calibri"/>
                        </a:rPr>
                        <a:t>Liver Steatosis</a:t>
                      </a:r>
                    </a:p>
                  </a:txBody>
                  <a:tcPr marT="91440" marB="914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1" i="0" dirty="0">
                          <a:solidFill>
                            <a:srgbClr val="0F5A6B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Reduced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64309679"/>
                  </a:ext>
                </a:extLst>
              </a:tr>
            </a:tbl>
          </a:graphicData>
        </a:graphic>
      </p:graphicFrame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1073566-77CD-6A44-A05A-1C719F07302B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 flipH="1">
            <a:off x="8732535" y="6603397"/>
            <a:ext cx="222958" cy="246221"/>
          </a:xfrm>
        </p:spPr>
        <p:txBody>
          <a:bodyPr/>
          <a:lstStyle/>
          <a:p>
            <a:pPr lvl="0" algn="ctr"/>
            <a:fld id="{86CB4B4D-7CA3-9044-876B-883B54F8677D}" type="slidenum">
              <a:rPr lang="en-US" sz="1000" smtClean="0"/>
              <a:pPr lvl="0" algn="ctr"/>
              <a:t>8</a:t>
            </a:fld>
            <a:endParaRPr lang="en-US" sz="10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9EAC66D-3F48-0249-A6D1-7E741651A94E}"/>
              </a:ext>
            </a:extLst>
          </p:cNvPr>
          <p:cNvSpPr txBox="1"/>
          <p:nvPr/>
        </p:nvSpPr>
        <p:spPr>
          <a:xfrm>
            <a:off x="0" y="-2322"/>
            <a:ext cx="9144000" cy="89255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ctr">
              <a:defRPr sz="1800" b="0">
                <a:solidFill>
                  <a:srgbClr val="000000"/>
                </a:solidFill>
              </a:defRPr>
            </a:pPr>
            <a:r>
              <a:rPr lang="en-US" sz="2600" b="1" dirty="0">
                <a:solidFill>
                  <a:srgbClr val="0F5A6B"/>
                </a:solidFill>
              </a:rPr>
              <a:t>AptamiR first miR-22-3p antagomir drug candidate reduces fat mass and improves metabolic parameters in obese mice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AA0FFCA-3EB7-40A7-E42D-87B0BFDC5024}"/>
              </a:ext>
            </a:extLst>
          </p:cNvPr>
          <p:cNvSpPr txBox="1"/>
          <p:nvPr/>
        </p:nvSpPr>
        <p:spPr>
          <a:xfrm>
            <a:off x="118532" y="5689307"/>
            <a:ext cx="8923867" cy="93871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sz="1100" i="1" dirty="0">
                <a:solidFill>
                  <a:srgbClr val="0F5A6B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- M. Thibonnier and C. Esau, </a:t>
            </a:r>
            <a:r>
              <a:rPr lang="en-US" sz="1100" b="1" i="1" dirty="0">
                <a:solidFill>
                  <a:srgbClr val="0F5A6B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Metabolic Benefits of MicroRNA-22 Inhibition</a:t>
            </a:r>
            <a:r>
              <a:rPr lang="en-US" sz="1100" b="1" i="1" dirty="0">
                <a:solidFill>
                  <a:srgbClr val="0F5A6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100" i="1" dirty="0">
                <a:solidFill>
                  <a:srgbClr val="0F5A6B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Nucleic Acid Ther 2020 Vol. 30 Issue 2 Pages 104-116</a:t>
            </a:r>
          </a:p>
          <a:p>
            <a:r>
              <a:rPr lang="en-US" sz="1100" i="1" dirty="0">
                <a:solidFill>
                  <a:srgbClr val="0F5A6B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- M. Thibonnier, C. Esau, S. Ghosh, E. Wargent and C. Stocker, </a:t>
            </a:r>
            <a:r>
              <a:rPr lang="en-US" sz="1100" b="1" i="1" dirty="0">
                <a:solidFill>
                  <a:srgbClr val="0F5A6B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Metabolic and energetic benefits of microRNA-22 inhibition</a:t>
            </a:r>
            <a:r>
              <a:rPr lang="en-US" sz="1100" b="1" i="1" dirty="0">
                <a:solidFill>
                  <a:srgbClr val="0F5A6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100" i="1" dirty="0">
                <a:solidFill>
                  <a:srgbClr val="0F5A6B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BMJ Open Diabetes Res Care 2020 Vol. 8 Issue 1</a:t>
            </a:r>
          </a:p>
          <a:p>
            <a:r>
              <a:rPr lang="en-US" sz="1100" i="1" dirty="0">
                <a:solidFill>
                  <a:srgbClr val="0F5A6B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- M. Thibonnier and S. Ghosh, </a:t>
            </a:r>
            <a:r>
              <a:rPr lang="en-US" sz="1100" b="1" i="1" dirty="0">
                <a:solidFill>
                  <a:srgbClr val="0F5A6B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Strategy for Pre-Clinical Development of Active Targeting MicroRNA Oligonucleotide Therapeutics for Unmet Medical Needs, </a:t>
            </a:r>
            <a:r>
              <a:rPr lang="en-US" sz="1100" i="1" dirty="0">
                <a:solidFill>
                  <a:srgbClr val="0F5A6B"/>
                </a:solidFill>
                <a:effectLst/>
                <a:latin typeface="Helvetica Neue" panose="02000503000000020004" pitchFamily="2" charset="0"/>
              </a:rPr>
              <a:t>Int J Mol Sci 2023 Vol. 24 Issue 8:7126</a:t>
            </a:r>
          </a:p>
        </p:txBody>
      </p:sp>
    </p:spTree>
    <p:extLst>
      <p:ext uri="{BB962C8B-B14F-4D97-AF65-F5344CB8AC3E}">
        <p14:creationId xmlns:p14="http://schemas.microsoft.com/office/powerpoint/2010/main" val="1638569993"/>
      </p:ext>
    </p:extLst>
  </p:cSld>
  <p:clrMapOvr>
    <a:masterClrMapping/>
  </p:clrMapOvr>
  <p:transition spd="med" advTm="45604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Content Placeholder 2"/>
          <p:cNvSpPr txBox="1">
            <a:spLocks noGrp="1"/>
          </p:cNvSpPr>
          <p:nvPr>
            <p:ph type="body" idx="1"/>
          </p:nvPr>
        </p:nvSpPr>
        <p:spPr>
          <a:xfrm>
            <a:off x="207270" y="894333"/>
            <a:ext cx="8936730" cy="5805750"/>
          </a:xfrm>
          <a:prstGeom prst="rect">
            <a:avLst/>
          </a:prstGeom>
        </p:spPr>
        <p:txBody>
          <a:bodyPr>
            <a:normAutofit fontScale="55000" lnSpcReduction="20000"/>
          </a:bodyPr>
          <a:lstStyle/>
          <a:p>
            <a:pPr marL="0" indent="0">
              <a:spcBef>
                <a:spcPts val="0"/>
              </a:spcBef>
              <a:buNone/>
              <a:defRPr sz="1600">
                <a:solidFill>
                  <a:srgbClr val="0F5A6B"/>
                </a:solidFill>
              </a:defRPr>
            </a:pPr>
            <a:endParaRPr sz="600" dirty="0"/>
          </a:p>
          <a:p>
            <a:pPr>
              <a:spcBef>
                <a:spcPts val="0"/>
              </a:spcBef>
              <a:buBlip>
                <a:blip r:embed="rId3"/>
              </a:buBlip>
              <a:defRPr sz="1600">
                <a:solidFill>
                  <a:srgbClr val="0F5A6B"/>
                </a:solidFill>
              </a:defRPr>
            </a:pPr>
            <a:r>
              <a:rPr sz="2900" dirty="0"/>
              <a:t>Treatment for </a:t>
            </a:r>
            <a:r>
              <a:rPr sz="2900" b="1" dirty="0"/>
              <a:t>12 weeks </a:t>
            </a:r>
            <a:r>
              <a:rPr sz="2900" dirty="0"/>
              <a:t>with the miR-22-3p antagomir APT-110 produced a marked reduction in fatty infiltration of the liver (H&amp;E staining):</a:t>
            </a:r>
            <a:endParaRPr lang="en-US" sz="2900" dirty="0"/>
          </a:p>
          <a:p>
            <a:pPr marL="0" indent="0">
              <a:spcBef>
                <a:spcPts val="0"/>
              </a:spcBef>
              <a:buNone/>
              <a:defRPr sz="1600">
                <a:solidFill>
                  <a:srgbClr val="0F5A6B"/>
                </a:solidFill>
              </a:defRPr>
            </a:pPr>
            <a:endParaRPr lang="en-US" sz="2600" dirty="0"/>
          </a:p>
          <a:p>
            <a:pPr marL="0" indent="0">
              <a:spcBef>
                <a:spcPts val="0"/>
              </a:spcBef>
              <a:buNone/>
              <a:defRPr sz="1600">
                <a:solidFill>
                  <a:srgbClr val="0F5A6B"/>
                </a:solidFill>
              </a:defRPr>
            </a:pPr>
            <a:endParaRPr lang="en-US" sz="2600" dirty="0"/>
          </a:p>
          <a:p>
            <a:pPr marL="0" indent="0">
              <a:spcBef>
                <a:spcPts val="0"/>
              </a:spcBef>
              <a:buNone/>
              <a:defRPr sz="1600">
                <a:solidFill>
                  <a:srgbClr val="0F5A6B"/>
                </a:solidFill>
              </a:defRPr>
            </a:pPr>
            <a:endParaRPr lang="en-US" sz="2600" dirty="0"/>
          </a:p>
          <a:p>
            <a:pPr marL="0" indent="0">
              <a:spcBef>
                <a:spcPts val="0"/>
              </a:spcBef>
              <a:buNone/>
              <a:defRPr sz="1600">
                <a:solidFill>
                  <a:srgbClr val="0F5A6B"/>
                </a:solidFill>
              </a:defRPr>
            </a:pPr>
            <a:endParaRPr lang="en-US" sz="1900" dirty="0"/>
          </a:p>
          <a:p>
            <a:pPr marL="0" indent="0">
              <a:spcBef>
                <a:spcPts val="0"/>
              </a:spcBef>
              <a:buNone/>
              <a:defRPr sz="1600">
                <a:solidFill>
                  <a:srgbClr val="0F5A6B"/>
                </a:solidFill>
              </a:defRPr>
            </a:pPr>
            <a:endParaRPr lang="en-US" sz="1900" dirty="0"/>
          </a:p>
          <a:p>
            <a:pPr marL="0" indent="0">
              <a:spcBef>
                <a:spcPts val="0"/>
              </a:spcBef>
              <a:buNone/>
              <a:defRPr sz="1600">
                <a:solidFill>
                  <a:srgbClr val="0F5A6B"/>
                </a:solidFill>
              </a:defRPr>
            </a:pPr>
            <a:endParaRPr sz="1900" dirty="0"/>
          </a:p>
          <a:p>
            <a:pPr marL="0" indent="0">
              <a:spcBef>
                <a:spcPts val="0"/>
              </a:spcBef>
              <a:buSzTx/>
              <a:buNone/>
              <a:defRPr sz="2200">
                <a:solidFill>
                  <a:srgbClr val="0F5A6B"/>
                </a:solidFill>
              </a:defRPr>
            </a:pPr>
            <a:endParaRPr dirty="0"/>
          </a:p>
          <a:p>
            <a:pPr marL="0" indent="0">
              <a:buSzTx/>
              <a:buNone/>
              <a:defRPr sz="2000"/>
            </a:pPr>
            <a:endParaRPr dirty="0"/>
          </a:p>
          <a:p>
            <a:pPr marL="0" indent="0">
              <a:buSzTx/>
              <a:buNone/>
              <a:defRPr sz="2000"/>
            </a:pPr>
            <a:endParaRPr dirty="0"/>
          </a:p>
          <a:p>
            <a:pPr marL="0" indent="0">
              <a:buSzTx/>
              <a:buNone/>
              <a:defRPr sz="2000"/>
            </a:pPr>
            <a:endParaRPr dirty="0"/>
          </a:p>
          <a:p>
            <a:pPr marL="0" indent="0">
              <a:buSzTx/>
              <a:buNone/>
              <a:defRPr sz="2000"/>
            </a:pPr>
            <a:endParaRPr dirty="0"/>
          </a:p>
          <a:p>
            <a:pPr marL="0" indent="0">
              <a:buSzTx/>
              <a:buNone/>
              <a:defRPr sz="2000"/>
            </a:pPr>
            <a:endParaRPr dirty="0"/>
          </a:p>
          <a:p>
            <a:pPr marL="0" indent="0">
              <a:buSzTx/>
              <a:buNone/>
              <a:defRPr sz="2000"/>
            </a:pPr>
            <a:endParaRPr dirty="0"/>
          </a:p>
          <a:p>
            <a:pPr marL="0" indent="0">
              <a:buSzTx/>
              <a:buNone/>
              <a:defRPr sz="2000"/>
            </a:pPr>
            <a:endParaRPr dirty="0"/>
          </a:p>
          <a:p>
            <a:pPr marL="0" indent="0">
              <a:buSzTx/>
              <a:buNone/>
              <a:defRPr sz="1000"/>
            </a:pPr>
            <a:r>
              <a:rPr dirty="0"/>
              <a:t>     </a:t>
            </a:r>
            <a:endParaRPr lang="en-US" dirty="0"/>
          </a:p>
          <a:p>
            <a:pPr marL="0" indent="0">
              <a:buSzTx/>
              <a:buNone/>
              <a:defRPr sz="1000"/>
            </a:pPr>
            <a:r>
              <a:rPr dirty="0"/>
              <a:t>                                                          </a:t>
            </a:r>
            <a:r>
              <a:rPr lang="en-US" dirty="0"/>
              <a:t>                     </a:t>
            </a:r>
            <a:r>
              <a:rPr dirty="0"/>
              <a:t> </a:t>
            </a:r>
            <a:endParaRPr lang="en-US" dirty="0"/>
          </a:p>
          <a:p>
            <a:pPr marL="0" indent="0">
              <a:buSzTx/>
              <a:buNone/>
              <a:defRPr sz="1000"/>
            </a:pPr>
            <a:endParaRPr lang="en-US" sz="2000" b="1" dirty="0"/>
          </a:p>
          <a:p>
            <a:pPr marL="0" indent="0">
              <a:buSzTx/>
              <a:buNone/>
              <a:defRPr sz="1000"/>
            </a:pPr>
            <a:endParaRPr lang="en-US" sz="1500" b="1" dirty="0"/>
          </a:p>
          <a:p>
            <a:pPr marL="0" indent="0">
              <a:buSzTx/>
              <a:buNone/>
              <a:defRPr sz="1000"/>
            </a:pPr>
            <a:r>
              <a:rPr lang="en-US" sz="2000" b="1" dirty="0"/>
              <a:t>					</a:t>
            </a:r>
            <a:r>
              <a:rPr sz="2000" b="1" dirty="0"/>
              <a:t>Saline</a:t>
            </a:r>
            <a:r>
              <a:rPr sz="2000" dirty="0"/>
              <a:t>                                                                </a:t>
            </a:r>
            <a:r>
              <a:rPr lang="en-US" sz="2000" dirty="0"/>
              <a:t>                                 </a:t>
            </a:r>
            <a:r>
              <a:rPr sz="2000" b="1" dirty="0"/>
              <a:t>APT-11</a:t>
            </a:r>
            <a:r>
              <a:rPr lang="en-US" sz="2000" b="1" dirty="0"/>
              <a:t>0</a:t>
            </a:r>
            <a:endParaRPr lang="en-US" sz="900" dirty="0"/>
          </a:p>
          <a:p>
            <a:pPr>
              <a:spcBef>
                <a:spcPts val="0"/>
              </a:spcBef>
              <a:defRPr sz="1600">
                <a:solidFill>
                  <a:srgbClr val="0F5A6B"/>
                </a:solidFill>
              </a:defRPr>
            </a:pPr>
            <a:r>
              <a:rPr lang="en-US" sz="2500" dirty="0"/>
              <a:t>Thibonnier, M. et al. Metabolic Benefits of MicroRNA-22 Inhibition, Nucleic Acid Ther., 30(2), 104-116, 2020</a:t>
            </a:r>
          </a:p>
          <a:p>
            <a:pPr>
              <a:spcBef>
                <a:spcPts val="0"/>
              </a:spcBef>
              <a:defRPr sz="1600">
                <a:solidFill>
                  <a:srgbClr val="0F5A6B"/>
                </a:solidFill>
              </a:defRPr>
            </a:pPr>
            <a:r>
              <a:rPr lang="en-US" sz="2500" dirty="0"/>
              <a:t>Thibonnier, M. et al. Metabolic and Energetic Benefits of MicroRNA-22 Inhibition, BMJ Open Diabetes Res. Care, 8, 2020</a:t>
            </a:r>
            <a:endParaRPr lang="en-US" sz="2200" dirty="0"/>
          </a:p>
          <a:p>
            <a:pPr>
              <a:spcBef>
                <a:spcPts val="0"/>
              </a:spcBef>
              <a:defRPr sz="1600">
                <a:solidFill>
                  <a:srgbClr val="0F5A6B"/>
                </a:solidFill>
              </a:defRPr>
            </a:pPr>
            <a:r>
              <a:rPr lang="en-US" sz="2500" dirty="0"/>
              <a:t>Elevated circulating miR-22-3p is a biomarker of NAFLD, in relation to activity score (NAS) and Steatosis Activity Fibrosis (SAF): Scientific Reports, 8:10606, 2018</a:t>
            </a:r>
          </a:p>
          <a:p>
            <a:pPr>
              <a:spcBef>
                <a:spcPts val="0"/>
              </a:spcBef>
              <a:defRPr sz="1600">
                <a:solidFill>
                  <a:srgbClr val="0F5A6B"/>
                </a:solidFill>
              </a:defRPr>
            </a:pPr>
            <a:r>
              <a:rPr lang="en-US" sz="2500" dirty="0"/>
              <a:t>Hepatic miR-22 overexpression enhances diet and alcohol-induced steatosis whereas reducing miR-22 level improves alcoholic steatosis in mouse models:  JHEP Rep. 2020;2(2), 100093</a:t>
            </a:r>
          </a:p>
          <a:p>
            <a:pPr>
              <a:spcBef>
                <a:spcPts val="0"/>
              </a:spcBef>
              <a:defRPr sz="1600">
                <a:solidFill>
                  <a:srgbClr val="0F5A6B"/>
                </a:solidFill>
              </a:defRPr>
            </a:pPr>
            <a:r>
              <a:rPr lang="en-US" sz="2500" dirty="0"/>
              <a:t>miR-22 promotes the development of liver cirrhosis through BMP7 suppression: Cell Physiol. Biochem. 2015;36:1026-1036 </a:t>
            </a:r>
          </a:p>
          <a:p>
            <a:pPr>
              <a:spcBef>
                <a:spcPts val="0"/>
              </a:spcBef>
              <a:defRPr sz="1600">
                <a:solidFill>
                  <a:srgbClr val="0F5A6B"/>
                </a:solidFill>
              </a:defRPr>
            </a:pPr>
            <a:r>
              <a:rPr lang="en-US" sz="2500" dirty="0"/>
              <a:t>miR-22 modulates the expression of lipogenesis-related genes and promotes hepatic steatosis in vitro: FEBS Open Bio 2021;322-332. “</a:t>
            </a:r>
            <a:r>
              <a:rPr lang="en-US" sz="2500" b="1" i="1" dirty="0"/>
              <a:t>miR-22 inhibitors may have potential as candidate drugs for NASH and obesity</a:t>
            </a:r>
            <a:r>
              <a:rPr lang="en-US" sz="2500" dirty="0"/>
              <a:t>”</a:t>
            </a:r>
          </a:p>
          <a:p>
            <a:pPr>
              <a:spcBef>
                <a:spcPts val="0"/>
              </a:spcBef>
              <a:defRPr sz="1600">
                <a:solidFill>
                  <a:srgbClr val="0F5A6B"/>
                </a:solidFill>
              </a:defRPr>
            </a:pPr>
            <a:r>
              <a:rPr lang="en-US" sz="2500" b="1" dirty="0">
                <a:solidFill>
                  <a:srgbClr val="0F5A6B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MicroRNA-22 Is a Key Regulator of Lipid and Metabolic Homeostasis: </a:t>
            </a:r>
            <a:r>
              <a:rPr lang="en-US" sz="2500" dirty="0">
                <a:solidFill>
                  <a:srgbClr val="0F5A6B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Int J Mol Sci 2023 Vol. 24 Issue 16 </a:t>
            </a:r>
          </a:p>
          <a:p>
            <a:pPr>
              <a:spcBef>
                <a:spcPts val="0"/>
              </a:spcBef>
              <a:defRPr sz="1600">
                <a:solidFill>
                  <a:srgbClr val="0F5A6B"/>
                </a:solidFill>
              </a:defRPr>
            </a:pPr>
            <a:endParaRPr lang="en-US" sz="2500" dirty="0"/>
          </a:p>
          <a:p>
            <a:pPr>
              <a:spcBef>
                <a:spcPts val="0"/>
              </a:spcBef>
              <a:defRPr sz="1600">
                <a:solidFill>
                  <a:srgbClr val="0F5A6B"/>
                </a:solidFill>
              </a:defRPr>
            </a:pPr>
            <a:endParaRPr sz="1700" dirty="0"/>
          </a:p>
        </p:txBody>
      </p:sp>
      <p:sp>
        <p:nvSpPr>
          <p:cNvPr id="92" name="Slide Number Placeholder 9"/>
          <p:cNvSpPr txBox="1">
            <a:spLocks noGrp="1"/>
          </p:cNvSpPr>
          <p:nvPr>
            <p:ph type="sldNum" sz="quarter" idx="2"/>
          </p:nvPr>
        </p:nvSpPr>
        <p:spPr>
          <a:xfrm>
            <a:off x="8924520" y="6602355"/>
            <a:ext cx="181381" cy="24830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pPr algn="ctr"/>
            <a:fld id="{86CB4B4D-7CA3-9044-876B-883B54F8677D}" type="slidenum">
              <a:rPr sz="1000"/>
              <a:pPr algn="ctr"/>
              <a:t>9</a:t>
            </a:fld>
            <a:endParaRPr sz="1000" dirty="0"/>
          </a:p>
        </p:txBody>
      </p:sp>
      <p:grpSp>
        <p:nvGrpSpPr>
          <p:cNvPr id="95" name="Group 3"/>
          <p:cNvGrpSpPr/>
          <p:nvPr/>
        </p:nvGrpSpPr>
        <p:grpSpPr>
          <a:xfrm>
            <a:off x="207270" y="1410537"/>
            <a:ext cx="8716935" cy="2866643"/>
            <a:chOff x="0" y="0"/>
            <a:chExt cx="8510764" cy="2623903"/>
          </a:xfrm>
        </p:grpSpPr>
        <p:pic>
          <p:nvPicPr>
            <p:cNvPr id="93" name="Picture 7" descr="Picture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07105" y="1"/>
              <a:ext cx="4003660" cy="262390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4" name="Picture 12" descr="Picture 1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0"/>
              <a:ext cx="4335650" cy="262390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96" name="TextBox 1"/>
          <p:cNvSpPr txBox="1"/>
          <p:nvPr/>
        </p:nvSpPr>
        <p:spPr>
          <a:xfrm>
            <a:off x="1" y="-63460"/>
            <a:ext cx="9105900" cy="9541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 algn="ctr">
              <a:defRPr sz="3200" b="1">
                <a:solidFill>
                  <a:srgbClr val="0F5A6B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sz="2800" dirty="0"/>
              <a:t>AptamiR miR-22 Antagomir </a:t>
            </a:r>
            <a:endParaRPr lang="en-US" sz="2800" dirty="0"/>
          </a:p>
          <a:p>
            <a:pPr algn="ctr">
              <a:defRPr sz="3200" b="1">
                <a:solidFill>
                  <a:srgbClr val="0F5A6B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sz="2800" dirty="0"/>
              <a:t>Reduces </a:t>
            </a:r>
            <a:r>
              <a:rPr sz="2800" dirty="0">
                <a:solidFill>
                  <a:srgbClr val="0F5A6B"/>
                </a:solidFill>
              </a:rPr>
              <a:t>Liver</a:t>
            </a:r>
            <a:r>
              <a:rPr sz="2800" dirty="0"/>
              <a:t> Fat Accumulation in DIO Mice </a:t>
            </a:r>
          </a:p>
        </p:txBody>
      </p:sp>
    </p:spTree>
    <p:extLst>
      <p:ext uri="{BB962C8B-B14F-4D97-AF65-F5344CB8AC3E}">
        <p14:creationId xmlns:p14="http://schemas.microsoft.com/office/powerpoint/2010/main" val="3951636893"/>
      </p:ext>
    </p:extLst>
  </p:cSld>
  <p:clrMapOvr>
    <a:masterClrMapping/>
  </p:clrMapOvr>
  <p:transition spd="med" advTm="43941"/>
</p:sld>
</file>

<file path=ppt/theme/theme1.xml><?xml version="1.0" encoding="utf-8"?>
<a:theme xmlns:a="http://schemas.openxmlformats.org/drawingml/2006/main" name="Default">
  <a:themeElements>
    <a:clrScheme name="Default">
      <a:dk1>
        <a:srgbClr val="1D1D1D"/>
      </a:dk1>
      <a:lt1>
        <a:srgbClr val="FFFFFF"/>
      </a:lt1>
      <a:dk2>
        <a:srgbClr val="A7A7A7"/>
      </a:dk2>
      <a:lt2>
        <a:srgbClr val="535353"/>
      </a:lt2>
      <a:accent1>
        <a:srgbClr val="1795B6"/>
      </a:accent1>
      <a:accent2>
        <a:srgbClr val="B8712A"/>
      </a:accent2>
      <a:accent3>
        <a:srgbClr val="9BBB59"/>
      </a:accent3>
      <a:accent4>
        <a:srgbClr val="F1D73E"/>
      </a:accent4>
      <a:accent5>
        <a:srgbClr val="6363C6"/>
      </a:accent5>
      <a:accent6>
        <a:srgbClr val="F79646"/>
      </a:accent6>
      <a:hlink>
        <a:srgbClr val="0000FF"/>
      </a:hlink>
      <a:folHlink>
        <a:srgbClr val="FF00FF"/>
      </a:folHlink>
    </a:clrScheme>
    <a:fontScheme name="Default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1795B6"/>
          </a:solidFill>
          <a:prstDash val="solid"/>
          <a:bevel/>
        </a:ln>
        <a:effectLst>
          <a:outerShdw blurRad="38100" dist="23000" dir="5400000" rotWithShape="0">
            <a:srgbClr val="000000">
              <a:alpha val="35000"/>
            </a:srgbClr>
          </a:outerShdw>
        </a:effectLst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1D1D1D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1795B6"/>
          </a:solidFill>
          <a:prstDash val="solid"/>
          <a:bevel/>
        </a:ln>
        <a:effectLst>
          <a:outerShdw blurRad="38100" dist="20000" dir="5400000" rotWithShape="0">
            <a:srgbClr val="000000">
              <a:alpha val="38000"/>
            </a:srgbClr>
          </a:outerShdw>
        </a:effectLst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1D1D1D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1795B6"/>
      </a:accent1>
      <a:accent2>
        <a:srgbClr val="B8712A"/>
      </a:accent2>
      <a:accent3>
        <a:srgbClr val="9BBB59"/>
      </a:accent3>
      <a:accent4>
        <a:srgbClr val="F1D73E"/>
      </a:accent4>
      <a:accent5>
        <a:srgbClr val="6363C6"/>
      </a:accent5>
      <a:accent6>
        <a:srgbClr val="F79646"/>
      </a:accent6>
      <a:hlink>
        <a:srgbClr val="0000FF"/>
      </a:hlink>
      <a:folHlink>
        <a:srgbClr val="FF00FF"/>
      </a:folHlink>
    </a:clrScheme>
    <a:fontScheme name="Default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1795B6"/>
          </a:solidFill>
          <a:prstDash val="solid"/>
          <a:bevel/>
        </a:ln>
        <a:effectLst>
          <a:outerShdw blurRad="38100" dist="23000" dir="5400000" rotWithShape="0">
            <a:srgbClr val="000000">
              <a:alpha val="35000"/>
            </a:srgbClr>
          </a:outerShdw>
        </a:effectLst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1D1D1D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1795B6"/>
          </a:solidFill>
          <a:prstDash val="solid"/>
          <a:bevel/>
        </a:ln>
        <a:effectLst>
          <a:outerShdw blurRad="38100" dist="20000" dir="5400000" rotWithShape="0">
            <a:srgbClr val="000000">
              <a:alpha val="38000"/>
            </a:srgbClr>
          </a:outerShdw>
        </a:effectLst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1D1D1D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14668</TotalTime>
  <Words>2647</Words>
  <Application>Microsoft Macintosh PowerPoint</Application>
  <PresentationFormat>On-screen Show (4:3)</PresentationFormat>
  <Paragraphs>218</Paragraphs>
  <Slides>17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Calibri</vt:lpstr>
      <vt:lpstr>Helvetica</vt:lpstr>
      <vt:lpstr>Helvetica Neue</vt:lpstr>
      <vt:lpstr>Wingdings</vt:lpstr>
      <vt:lpstr>Default</vt:lpstr>
      <vt:lpstr>7th Obesity &amp; NASH Drug Development Summit Marc Thibonnier, M.D., M.Sc. Founder &amp; President mthibonnier@aptamir.com   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AptamiR V2</dc:title>
  <dc:subject/>
  <dc:creator>MT</dc:creator>
  <cp:keywords/>
  <dc:description/>
  <cp:lastModifiedBy>Microsoft Office User</cp:lastModifiedBy>
  <cp:revision>1156</cp:revision>
  <cp:lastPrinted>2022-01-11T13:07:02Z</cp:lastPrinted>
  <dcterms:modified xsi:type="dcterms:W3CDTF">2023-11-27T14:15:04Z</dcterms:modified>
  <cp:category/>
</cp:coreProperties>
</file>